
<file path=[Content_Types].xml><?xml version="1.0" encoding="utf-8"?>
<Types xmlns="http://schemas.openxmlformats.org/package/2006/content-types">
  <Default Extension="xml" ContentType="application/xml"/>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824" r:id="rId1"/>
  </p:sldMasterIdLst>
  <p:notesMasterIdLst>
    <p:notesMasterId r:id="rId26"/>
  </p:notesMasterIdLst>
  <p:sldIdLst>
    <p:sldId id="256" r:id="rId2"/>
    <p:sldId id="257" r:id="rId3"/>
    <p:sldId id="291" r:id="rId4"/>
    <p:sldId id="263" r:id="rId5"/>
    <p:sldId id="266" r:id="rId6"/>
    <p:sldId id="267" r:id="rId7"/>
    <p:sldId id="260" r:id="rId8"/>
    <p:sldId id="261" r:id="rId9"/>
    <p:sldId id="262" r:id="rId10"/>
    <p:sldId id="290" r:id="rId11"/>
    <p:sldId id="270" r:id="rId12"/>
    <p:sldId id="271" r:id="rId13"/>
    <p:sldId id="272" r:id="rId14"/>
    <p:sldId id="286" r:id="rId15"/>
    <p:sldId id="273" r:id="rId16"/>
    <p:sldId id="274" r:id="rId17"/>
    <p:sldId id="275" r:id="rId18"/>
    <p:sldId id="276" r:id="rId19"/>
    <p:sldId id="287" r:id="rId20"/>
    <p:sldId id="288" r:id="rId21"/>
    <p:sldId id="283" r:id="rId22"/>
    <p:sldId id="289" r:id="rId23"/>
    <p:sldId id="284" r:id="rId24"/>
    <p:sldId id="285" r:id="rId25"/>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255"/>
    <p:restoredTop sz="94671"/>
  </p:normalViewPr>
  <p:slideViewPr>
    <p:cSldViewPr snapToGrid="0" snapToObjects="1">
      <p:cViewPr>
        <p:scale>
          <a:sx n="110" d="100"/>
          <a:sy n="110" d="100"/>
        </p:scale>
        <p:origin x="-1168" y="-57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notesMaster" Target="notesMasters/notesMaster1.xml"/><Relationship Id="rId27" Type="http://schemas.openxmlformats.org/officeDocument/2006/relationships/printerSettings" Target="printerSettings/printerSettings1.bin"/><Relationship Id="rId28" Type="http://schemas.openxmlformats.org/officeDocument/2006/relationships/presProps" Target="presProps.xml"/><Relationship Id="rId29" Type="http://schemas.openxmlformats.org/officeDocument/2006/relationships/viewProps" Target="viewProps.xml"/><Relationship Id="rId30" Type="http://schemas.openxmlformats.org/officeDocument/2006/relationships/theme" Target="theme/theme1.xml"/><Relationship Id="rId31"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extLst>
      <p:ext uri="{BB962C8B-B14F-4D97-AF65-F5344CB8AC3E}">
        <p14:creationId xmlns:p14="http://schemas.microsoft.com/office/powerpoint/2010/main" val="1450151545"/>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Shape 8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3" name="Shape 8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9051070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Shape 17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4" name="Shape 17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0636679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Shape 18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1" name="Shape 18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4131395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Shape 18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1" name="Shape 18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6858836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Shape 1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9" name="Shape 18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6144453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Shape 19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6" name="Shape 19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5270167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Shape 2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4" name="Shape 20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3481755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Shape 21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2" name="Shape 21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6858874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Shape 25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4" name="Shape 25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9790042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Shape 25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0" name="Shape 26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8972848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Shape 26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6" name="Shape 26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0361198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9" name="Shape 8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5068789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Shape 12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5" name="Shape 12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9056106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Shape 14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3" name="Shape 14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70159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Shape 14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9" name="Shape 14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9382574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Shape 10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7" name="Shape 10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9089091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Shape 11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3" name="Shape 11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9849197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Shape 11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9" name="Shape 11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7422199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Shape 16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7" name="Shape 16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0872851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946404" y="569214"/>
            <a:ext cx="7063740" cy="3031236"/>
          </a:xfrm>
        </p:spPr>
        <p:txBody>
          <a:bodyPr anchor="b">
            <a:normAutofit/>
          </a:bodyPr>
          <a:lstStyle>
            <a:lvl1pPr algn="l">
              <a:lnSpc>
                <a:spcPct val="85000"/>
              </a:lnSpc>
              <a:defRPr sz="5400" baseline="0">
                <a:solidFill>
                  <a:schemeClr val="tx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946404" y="3600450"/>
            <a:ext cx="7063740" cy="1268730"/>
          </a:xfrm>
        </p:spPr>
        <p:txBody>
          <a:bodyPr>
            <a:normAutofit/>
          </a:bodyPr>
          <a:lstStyle>
            <a:lvl1pPr marL="0" indent="0" algn="l">
              <a:buNone/>
              <a:defRPr sz="1650" baseline="0">
                <a:solidFill>
                  <a:schemeClr val="tx1">
                    <a:lumMod val="75000"/>
                  </a:schemeClr>
                </a:solidFill>
              </a:defRPr>
            </a:lvl1pPr>
            <a:lvl2pPr marL="342900" indent="0" algn="ctr">
              <a:buNone/>
              <a:defRPr sz="1650"/>
            </a:lvl2pPr>
            <a:lvl3pPr marL="685800" indent="0" algn="ctr">
              <a:buNone/>
              <a:defRPr sz="1650"/>
            </a:lvl3pPr>
            <a:lvl4pPr marL="1028700" indent="0" algn="ctr">
              <a:buNone/>
              <a:defRPr sz="1500"/>
            </a:lvl4pPr>
            <a:lvl5pPr marL="1371600" indent="0" algn="ctr">
              <a:buNone/>
              <a:defRPr sz="1500"/>
            </a:lvl5pPr>
            <a:lvl6pPr marL="1714500" indent="0" algn="ctr">
              <a:buNone/>
              <a:defRPr sz="1500"/>
            </a:lvl6pPr>
            <a:lvl7pPr marL="2057400" indent="0" algn="ctr">
              <a:buNone/>
              <a:defRPr sz="1500"/>
            </a:lvl7pPr>
            <a:lvl8pPr marL="2400300" indent="0" algn="ctr">
              <a:buNone/>
              <a:defRPr sz="1500"/>
            </a:lvl8pPr>
            <a:lvl9pPr marL="2743200" indent="0" algn="ctr">
              <a:buNone/>
              <a:defRPr sz="15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48A87A34-81AB-432B-8DAE-1953F412C126}" type="datetimeFigureOut">
              <a:rPr lang="en-US" smtClean="0"/>
              <a:t>11/29/16</a:t>
            </a:fld>
            <a:endParaRPr lang="en-US" dirty="0"/>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tx1">
                    <a:lumMod val="65000"/>
                  </a:schemeClr>
                </a:solidFill>
              </a:defRPr>
            </a:lvl1pPr>
          </a:lstStyle>
          <a:p>
            <a:pPr lvl="0" algn="r">
              <a:spcBef>
                <a:spcPts val="0"/>
              </a:spcBef>
              <a:buNone/>
            </a:pPr>
            <a:fld id="{00000000-1234-1234-1234-123412341234}" type="slidenum">
              <a:rPr lang="en-GB" sz="1000" smtClean="0">
                <a:solidFill>
                  <a:schemeClr val="lt1"/>
                </a:solidFill>
                <a:latin typeface="Roboto"/>
                <a:ea typeface="Roboto"/>
                <a:cs typeface="Roboto"/>
                <a:sym typeface="Roboto"/>
              </a:rPr>
              <a:t>‹#›</a:t>
            </a:fld>
            <a:endParaRPr lang="en-GB" sz="1000">
              <a:solidFill>
                <a:schemeClr val="lt1"/>
              </a:solidFill>
              <a:latin typeface="Roboto"/>
              <a:ea typeface="Roboto"/>
              <a:cs typeface="Roboto"/>
              <a:sym typeface="Roboto"/>
            </a:endParaRPr>
          </a:p>
        </p:txBody>
      </p:sp>
      <p:sp>
        <p:nvSpPr>
          <p:cNvPr id="7" name="Rectangle 6"/>
          <p:cNvSpPr/>
          <p:nvPr/>
        </p:nvSpPr>
        <p:spPr>
          <a:xfrm>
            <a:off x="0" y="0"/>
            <a:ext cx="342900"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overrideClrMapping bg1="dk1" tx1="lt1" bg2="dk2" tx2="lt2" accent1="accent1" accent2="accent2" accent3="accent3" accent4="accent4" accent5="accent5" accent6="accent6" hlink="hlink" folHlink="folHlink"/>
  </p:clrMapOvr>
  <p:hf sldNum="0" hdr="0" ftr="0" dt="0"/>
  <p:extLst>
    <p:ext uri="{DCECCB84-F9BA-43D5-87BE-67443E8EF086}">
      <p15:sldGuideLst xmlns=""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11/29/16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lvl="0" algn="r">
              <a:spcBef>
                <a:spcPts val="0"/>
              </a:spcBef>
              <a:buNone/>
            </a:pPr>
            <a:fld id="{00000000-1234-1234-1234-123412341234}" type="slidenum">
              <a:rPr lang="en-GB" sz="1000" smtClean="0">
                <a:solidFill>
                  <a:schemeClr val="lt1"/>
                </a:solidFill>
                <a:latin typeface="Roboto"/>
                <a:ea typeface="Roboto"/>
                <a:cs typeface="Roboto"/>
                <a:sym typeface="Roboto"/>
              </a:rPr>
              <a:t>‹#›</a:t>
            </a:fld>
            <a:endParaRPr lang="en-GB" sz="1000">
              <a:solidFill>
                <a:schemeClr val="lt1"/>
              </a:solidFill>
              <a:latin typeface="Roboto"/>
              <a:ea typeface="Roboto"/>
              <a:cs typeface="Roboto"/>
              <a:sym typeface="Roboto"/>
            </a:endParaRPr>
          </a:p>
        </p:txBody>
      </p:sp>
    </p:spTree>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486525" y="285750"/>
            <a:ext cx="1857375" cy="4423172"/>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571500" y="285750"/>
            <a:ext cx="5800725" cy="442317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11/29/16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lvl="0" algn="r">
              <a:spcBef>
                <a:spcPts val="0"/>
              </a:spcBef>
              <a:buNone/>
            </a:pPr>
            <a:fld id="{00000000-1234-1234-1234-123412341234}" type="slidenum">
              <a:rPr lang="en-GB" sz="1000" smtClean="0">
                <a:solidFill>
                  <a:schemeClr val="lt1"/>
                </a:solidFill>
                <a:latin typeface="Roboto"/>
                <a:ea typeface="Roboto"/>
                <a:cs typeface="Roboto"/>
                <a:sym typeface="Roboto"/>
              </a:rPr>
              <a:t>‹#›</a:t>
            </a:fld>
            <a:endParaRPr lang="en-GB" sz="1000">
              <a:solidFill>
                <a:schemeClr val="lt1"/>
              </a:solidFill>
              <a:latin typeface="Roboto"/>
              <a:ea typeface="Roboto"/>
              <a:cs typeface="Roboto"/>
              <a:sym typeface="Roboto"/>
            </a:endParaRPr>
          </a:p>
        </p:txBody>
      </p:sp>
    </p:spTree>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28"/>
        <p:cNvGrpSpPr/>
        <p:nvPr/>
      </p:nvGrpSpPr>
      <p:grpSpPr>
        <a:xfrm>
          <a:off x="0" y="0"/>
          <a:ext cx="0" cy="0"/>
          <a:chOff x="0" y="0"/>
          <a:chExt cx="0" cy="0"/>
        </a:xfrm>
      </p:grpSpPr>
      <p:sp>
        <p:nvSpPr>
          <p:cNvPr id="35" name="Shape 35"/>
          <p:cNvSpPr txBox="1">
            <a:spLocks noGrp="1"/>
          </p:cNvSpPr>
          <p:nvPr>
            <p:ph type="title"/>
          </p:nvPr>
        </p:nvSpPr>
        <p:spPr>
          <a:xfrm>
            <a:off x="311700" y="410000"/>
            <a:ext cx="8520600" cy="6078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36" name="Shape 36"/>
          <p:cNvSpPr txBox="1">
            <a:spLocks noGrp="1"/>
          </p:cNvSpPr>
          <p:nvPr>
            <p:ph type="body" idx="1"/>
          </p:nvPr>
        </p:nvSpPr>
        <p:spPr>
          <a:xfrm>
            <a:off x="311700" y="1229875"/>
            <a:ext cx="8520600" cy="33390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37" name="Shape 37"/>
          <p:cNvSpPr txBox="1">
            <a:spLocks noGrp="1"/>
          </p:cNvSpPr>
          <p:nvPr>
            <p:ph type="sldNum" idx="12"/>
          </p:nvPr>
        </p:nvSpPr>
        <p:spPr>
          <a:xfrm>
            <a:off x="8460431" y="4651190"/>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GB"/>
              <a:t>‹#›</a:t>
            </a:fld>
            <a:endParaRPr lang="en-GB"/>
          </a:p>
        </p:txBody>
      </p:sp>
    </p:spTree>
    <p:extLst>
      <p:ext uri="{BB962C8B-B14F-4D97-AF65-F5344CB8AC3E}">
        <p14:creationId xmlns:p14="http://schemas.microsoft.com/office/powerpoint/2010/main" val="14266845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11/29/16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lvl="0" algn="r">
              <a:spcBef>
                <a:spcPts val="0"/>
              </a:spcBef>
              <a:buNone/>
            </a:pPr>
            <a:fld id="{00000000-1234-1234-1234-123412341234}" type="slidenum">
              <a:rPr lang="en-GB" sz="1000" smtClean="0">
                <a:solidFill>
                  <a:schemeClr val="lt1"/>
                </a:solidFill>
                <a:latin typeface="Roboto"/>
                <a:ea typeface="Roboto"/>
                <a:cs typeface="Roboto"/>
                <a:sym typeface="Roboto"/>
              </a:rPr>
              <a:t>‹#›</a:t>
            </a:fld>
            <a:endParaRPr lang="en-GB" sz="1000">
              <a:solidFill>
                <a:schemeClr val="lt1"/>
              </a:solidFill>
              <a:latin typeface="Roboto"/>
              <a:ea typeface="Roboto"/>
              <a:cs typeface="Roboto"/>
              <a:sym typeface="Roboto"/>
            </a:endParaRPr>
          </a:p>
        </p:txBody>
      </p:sp>
    </p:spTree>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46404" y="569214"/>
            <a:ext cx="7063740" cy="3031236"/>
          </a:xfrm>
        </p:spPr>
        <p:txBody>
          <a:bodyPr anchor="b">
            <a:normAutofit/>
          </a:bodyPr>
          <a:lstStyle>
            <a:lvl1pPr>
              <a:lnSpc>
                <a:spcPct val="85000"/>
              </a:lnSpc>
              <a:defRPr sz="5400" b="0"/>
            </a:lvl1pPr>
          </a:lstStyle>
          <a:p>
            <a:r>
              <a:rPr lang="en-US" smtClean="0"/>
              <a:t>Click to edit Master title style</a:t>
            </a:r>
            <a:endParaRPr lang="en-US" dirty="0"/>
          </a:p>
        </p:txBody>
      </p:sp>
      <p:sp>
        <p:nvSpPr>
          <p:cNvPr id="3" name="Text Placeholder 2"/>
          <p:cNvSpPr>
            <a:spLocks noGrp="1"/>
          </p:cNvSpPr>
          <p:nvPr>
            <p:ph type="body" idx="1"/>
          </p:nvPr>
        </p:nvSpPr>
        <p:spPr>
          <a:xfrm>
            <a:off x="946404" y="3600450"/>
            <a:ext cx="7063740" cy="1268730"/>
          </a:xfrm>
        </p:spPr>
        <p:txBody>
          <a:bodyPr anchor="t">
            <a:normAutofit/>
          </a:bodyPr>
          <a:lstStyle>
            <a:lvl1pPr marL="0" indent="0">
              <a:buNone/>
              <a:defRPr sz="1650">
                <a:solidFill>
                  <a:schemeClr val="tx1">
                    <a:lumMod val="65000"/>
                    <a:lumOff val="3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11/29/16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lvl="0" algn="r">
              <a:spcBef>
                <a:spcPts val="0"/>
              </a:spcBef>
              <a:buNone/>
            </a:pPr>
            <a:fld id="{00000000-1234-1234-1234-123412341234}" type="slidenum">
              <a:rPr lang="en-GB" sz="1000" smtClean="0">
                <a:solidFill>
                  <a:schemeClr val="lt1"/>
                </a:solidFill>
                <a:latin typeface="Roboto"/>
                <a:ea typeface="Roboto"/>
                <a:cs typeface="Roboto"/>
                <a:sym typeface="Roboto"/>
              </a:rPr>
              <a:t>‹#›</a:t>
            </a:fld>
            <a:endParaRPr lang="en-GB" sz="1000">
              <a:solidFill>
                <a:schemeClr val="lt1"/>
              </a:solidFill>
              <a:latin typeface="Roboto"/>
              <a:ea typeface="Roboto"/>
              <a:cs typeface="Roboto"/>
              <a:sym typeface="Roboto"/>
            </a:endParaRPr>
          </a:p>
        </p:txBody>
      </p:sp>
      <p:sp>
        <p:nvSpPr>
          <p:cNvPr id="7" name="Rectangle 6"/>
          <p:cNvSpPr/>
          <p:nvPr/>
        </p:nvSpPr>
        <p:spPr>
          <a:xfrm>
            <a:off x="0" y="0"/>
            <a:ext cx="342900"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946404" y="1371600"/>
            <a:ext cx="3360420" cy="3263503"/>
          </a:xfrm>
        </p:spPr>
        <p:txBody>
          <a:bodyPr/>
          <a:lstStyle>
            <a:lvl1pPr>
              <a:defRPr sz="1350"/>
            </a:lvl1pPr>
            <a:lvl2pPr>
              <a:defRPr sz="1200"/>
            </a:lvl2pPr>
            <a:lvl3pPr>
              <a:defRPr sz="1050"/>
            </a:lvl3pPr>
            <a:lvl4pPr>
              <a:defRPr sz="1050"/>
            </a:lvl4pPr>
            <a:lvl5pPr>
              <a:defRPr sz="1050"/>
            </a:lvl5pPr>
            <a:lvl6pPr>
              <a:defRPr sz="1050"/>
            </a:lvl6pPr>
            <a:lvl7pPr>
              <a:defRPr sz="1050"/>
            </a:lvl7pPr>
            <a:lvl8pPr>
              <a:defRPr sz="1050"/>
            </a:lvl8pPr>
            <a:lvl9pPr>
              <a:defRPr sz="10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594860" y="1371600"/>
            <a:ext cx="3360420" cy="3263503"/>
          </a:xfrm>
        </p:spPr>
        <p:txBody>
          <a:bodyPr/>
          <a:lstStyle>
            <a:lvl1pPr>
              <a:defRPr sz="1350"/>
            </a:lvl1pPr>
            <a:lvl2pPr>
              <a:defRPr sz="1200"/>
            </a:lvl2pPr>
            <a:lvl3pPr>
              <a:defRPr sz="1050"/>
            </a:lvl3pPr>
            <a:lvl4pPr>
              <a:defRPr sz="1050"/>
            </a:lvl4pPr>
            <a:lvl5pPr>
              <a:defRPr sz="1050"/>
            </a:lvl5pPr>
            <a:lvl6pPr>
              <a:defRPr sz="1050"/>
            </a:lvl6pPr>
            <a:lvl7pPr>
              <a:defRPr sz="1050"/>
            </a:lvl7pPr>
            <a:lvl8pPr>
              <a:defRPr sz="1050"/>
            </a:lvl8pPr>
            <a:lvl9pPr>
              <a:defRPr sz="10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11/29/16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lvl="0" algn="r">
              <a:spcBef>
                <a:spcPts val="0"/>
              </a:spcBef>
              <a:buNone/>
            </a:pPr>
            <a:fld id="{00000000-1234-1234-1234-123412341234}" type="slidenum">
              <a:rPr lang="en-GB" sz="1000" smtClean="0">
                <a:solidFill>
                  <a:schemeClr val="lt1"/>
                </a:solidFill>
                <a:latin typeface="Roboto"/>
                <a:ea typeface="Roboto"/>
                <a:cs typeface="Roboto"/>
                <a:sym typeface="Roboto"/>
              </a:rPr>
              <a:t>‹#›</a:t>
            </a:fld>
            <a:endParaRPr lang="en-GB" sz="1000">
              <a:solidFill>
                <a:schemeClr val="lt1"/>
              </a:solidFill>
              <a:latin typeface="Roboto"/>
              <a:ea typeface="Roboto"/>
              <a:cs typeface="Roboto"/>
              <a:sym typeface="Roboto"/>
            </a:endParaRPr>
          </a:p>
        </p:txBody>
      </p:sp>
    </p:spTree>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946404" y="1285241"/>
            <a:ext cx="3360420" cy="548640"/>
          </a:xfrm>
        </p:spPr>
        <p:txBody>
          <a:bodyPr anchor="b">
            <a:normAutofit/>
          </a:bodyPr>
          <a:lstStyle>
            <a:lvl1pPr marL="0" indent="0">
              <a:spcBef>
                <a:spcPts val="0"/>
              </a:spcBef>
              <a:buNone/>
              <a:defRPr sz="1500" b="0">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946404" y="1880662"/>
            <a:ext cx="3360420" cy="2748488"/>
          </a:xfrm>
        </p:spPr>
        <p:txBody>
          <a:bodyPr/>
          <a:lstStyle>
            <a:lvl1pPr>
              <a:defRPr sz="1350"/>
            </a:lvl1pPr>
            <a:lvl2pPr>
              <a:defRPr sz="1200"/>
            </a:lvl2pPr>
            <a:lvl3pPr>
              <a:defRPr sz="1050"/>
            </a:lvl3pPr>
            <a:lvl4pPr>
              <a:defRPr sz="1050"/>
            </a:lvl4pPr>
            <a:lvl5pPr>
              <a:defRPr sz="1050"/>
            </a:lvl5pPr>
            <a:lvl6pPr>
              <a:defRPr sz="1050"/>
            </a:lvl6pPr>
            <a:lvl7pPr>
              <a:defRPr sz="1050"/>
            </a:lvl7pPr>
            <a:lvl8pPr>
              <a:defRPr sz="1050"/>
            </a:lvl8pPr>
            <a:lvl9pPr>
              <a:defRPr sz="10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594860" y="1285241"/>
            <a:ext cx="3360420" cy="548640"/>
          </a:xfrm>
        </p:spPr>
        <p:txBody>
          <a:bodyPr anchor="b">
            <a:normAutofit/>
          </a:bodyPr>
          <a:lstStyle>
            <a:lvl1pPr marL="0" indent="0">
              <a:lnSpc>
                <a:spcPct val="95000"/>
              </a:lnSpc>
              <a:spcBef>
                <a:spcPts val="0"/>
              </a:spcBef>
              <a:buNone/>
              <a:defRPr lang="en-US" sz="1500" b="0" kern="1200" dirty="0">
                <a:solidFill>
                  <a:schemeClr val="tx2"/>
                </a:solidFill>
                <a:latin typeface="+mn-lt"/>
                <a:ea typeface="+mn-ea"/>
                <a:cs typeface="+mn-cs"/>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marL="0" lvl="0" indent="0" algn="l" defTabSz="685800" rtl="0" eaLnBrk="1" latinLnBrk="0" hangingPunct="1">
              <a:lnSpc>
                <a:spcPct val="90000"/>
              </a:lnSpc>
              <a:spcBef>
                <a:spcPts val="1500"/>
              </a:spcBef>
              <a:buFontTx/>
              <a:buNone/>
            </a:pPr>
            <a:r>
              <a:rPr lang="en-US" smtClean="0"/>
              <a:t>Click to edit Master text styles</a:t>
            </a:r>
          </a:p>
        </p:txBody>
      </p:sp>
      <p:sp>
        <p:nvSpPr>
          <p:cNvPr id="6" name="Content Placeholder 5"/>
          <p:cNvSpPr>
            <a:spLocks noGrp="1"/>
          </p:cNvSpPr>
          <p:nvPr>
            <p:ph sz="quarter" idx="4"/>
          </p:nvPr>
        </p:nvSpPr>
        <p:spPr>
          <a:xfrm>
            <a:off x="4594860" y="1880662"/>
            <a:ext cx="3360420" cy="2748488"/>
          </a:xfrm>
        </p:spPr>
        <p:txBody>
          <a:bodyPr/>
          <a:lstStyle>
            <a:lvl1pPr>
              <a:defRPr sz="1350"/>
            </a:lvl1pPr>
            <a:lvl2pPr>
              <a:defRPr sz="1200"/>
            </a:lvl2pPr>
            <a:lvl3pPr>
              <a:defRPr sz="1050"/>
            </a:lvl3pPr>
            <a:lvl4pPr>
              <a:defRPr sz="1050"/>
            </a:lvl4pPr>
            <a:lvl5pPr>
              <a:defRPr sz="1050"/>
            </a:lvl5pPr>
            <a:lvl6pPr>
              <a:defRPr sz="1050"/>
            </a:lvl6pPr>
            <a:lvl7pPr>
              <a:defRPr sz="1050"/>
            </a:lvl7pPr>
            <a:lvl8pPr>
              <a:defRPr sz="1050"/>
            </a:lvl8pPr>
            <a:lvl9pPr>
              <a:defRPr sz="10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11/29/16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lvl="0" algn="r">
              <a:spcBef>
                <a:spcPts val="0"/>
              </a:spcBef>
              <a:buNone/>
            </a:pPr>
            <a:fld id="{00000000-1234-1234-1234-123412341234}" type="slidenum">
              <a:rPr lang="en-GB" sz="1000" smtClean="0">
                <a:solidFill>
                  <a:schemeClr val="lt1"/>
                </a:solidFill>
                <a:latin typeface="Roboto"/>
                <a:ea typeface="Roboto"/>
                <a:cs typeface="Roboto"/>
                <a:sym typeface="Roboto"/>
              </a:rPr>
              <a:t>‹#›</a:t>
            </a:fld>
            <a:endParaRPr lang="en-GB" sz="1000">
              <a:solidFill>
                <a:schemeClr val="lt1"/>
              </a:solidFill>
              <a:latin typeface="Roboto"/>
              <a:ea typeface="Roboto"/>
              <a:cs typeface="Roboto"/>
              <a:sym typeface="Roboto"/>
            </a:endParaRPr>
          </a:p>
        </p:txBody>
      </p:sp>
    </p:spTree>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11/29/16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lvl="0" algn="r">
              <a:spcBef>
                <a:spcPts val="0"/>
              </a:spcBef>
              <a:buNone/>
            </a:pPr>
            <a:fld id="{00000000-1234-1234-1234-123412341234}" type="slidenum">
              <a:rPr lang="en-GB" sz="1000" smtClean="0">
                <a:solidFill>
                  <a:schemeClr val="lt1"/>
                </a:solidFill>
                <a:latin typeface="Roboto"/>
                <a:ea typeface="Roboto"/>
                <a:cs typeface="Roboto"/>
                <a:sym typeface="Roboto"/>
              </a:rPr>
              <a:t>‹#›</a:t>
            </a:fld>
            <a:endParaRPr lang="en-GB" sz="1000">
              <a:solidFill>
                <a:schemeClr val="lt1"/>
              </a:solidFill>
              <a:latin typeface="Roboto"/>
              <a:ea typeface="Roboto"/>
              <a:cs typeface="Roboto"/>
              <a:sym typeface="Roboto"/>
            </a:endParaRPr>
          </a:p>
        </p:txBody>
      </p:sp>
    </p:spTree>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11/29/16</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pPr lvl="0">
              <a:spcBef>
                <a:spcPts val="0"/>
              </a:spcBef>
              <a:buNone/>
            </a:pPr>
            <a:fld id="{00000000-1234-1234-1234-123412341234}" type="slidenum">
              <a:rPr lang="en-GB" smtClean="0">
                <a:solidFill>
                  <a:schemeClr val="dk2"/>
                </a:solidFill>
              </a:rPr>
              <a:t>‹#›</a:t>
            </a:fld>
            <a:endParaRPr lang="en-GB">
              <a:solidFill>
                <a:schemeClr val="dk2"/>
              </a:solidFill>
            </a:endParaRPr>
          </a:p>
        </p:txBody>
      </p:sp>
    </p:spTree>
  </p:cSld>
  <p:clrMapOvr>
    <a:masterClrMapping/>
  </p:clrMapOvr>
  <p:extLst>
    <p:ext uri="{DCECCB84-F9BA-43D5-87BE-67443E8EF086}">
      <p15:sldGuideLst xmlns=""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936" y="342900"/>
            <a:ext cx="2400300" cy="1200148"/>
          </a:xfrm>
        </p:spPr>
        <p:txBody>
          <a:bodyPr anchor="b">
            <a:normAutofit/>
          </a:bodyPr>
          <a:lstStyle>
            <a:lvl1pPr>
              <a:defRPr sz="2400" b="0" baseline="0"/>
            </a:lvl1pPr>
          </a:lstStyle>
          <a:p>
            <a:r>
              <a:rPr lang="en-US" smtClean="0"/>
              <a:t>Click to edit Master title style</a:t>
            </a:r>
            <a:endParaRPr lang="en-US" dirty="0"/>
          </a:p>
        </p:txBody>
      </p:sp>
      <p:sp>
        <p:nvSpPr>
          <p:cNvPr id="3" name="Content Placeholder 2"/>
          <p:cNvSpPr>
            <a:spLocks noGrp="1"/>
          </p:cNvSpPr>
          <p:nvPr>
            <p:ph idx="1"/>
          </p:nvPr>
        </p:nvSpPr>
        <p:spPr>
          <a:xfrm>
            <a:off x="3378200" y="514350"/>
            <a:ext cx="4559300" cy="4114800"/>
          </a:xfrm>
        </p:spPr>
        <p:txBody>
          <a:bodyPr/>
          <a:lstStyle>
            <a:lvl1pPr>
              <a:defRPr sz="1500"/>
            </a:lvl1pPr>
            <a:lvl2pPr>
              <a:defRPr sz="1350"/>
            </a:lvl2pPr>
            <a:lvl3pPr>
              <a:defRPr sz="1200"/>
            </a:lvl3pPr>
            <a:lvl4pPr>
              <a:defRPr sz="1050"/>
            </a:lvl4pPr>
            <a:lvl5pPr>
              <a:defRPr sz="1050"/>
            </a:lvl5pPr>
            <a:lvl6pPr>
              <a:defRPr sz="1050"/>
            </a:lvl6pPr>
            <a:lvl7pPr>
              <a:defRPr sz="1050"/>
            </a:lvl7pPr>
            <a:lvl8pPr>
              <a:defRPr sz="1050"/>
            </a:lvl8pPr>
            <a:lvl9pPr>
              <a:defRPr sz="10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30936" y="1574801"/>
            <a:ext cx="2400300" cy="2857501"/>
          </a:xfrm>
        </p:spPr>
        <p:txBody>
          <a:bodyPr>
            <a:normAutofit/>
          </a:bodyPr>
          <a:lstStyle>
            <a:lvl1pPr marL="0" indent="0">
              <a:lnSpc>
                <a:spcPct val="114000"/>
              </a:lnSpc>
              <a:spcBef>
                <a:spcPts val="600"/>
              </a:spcBef>
              <a:buNone/>
              <a:defRPr sz="975"/>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11/29/16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lvl="0" algn="r">
              <a:spcBef>
                <a:spcPts val="0"/>
              </a:spcBef>
              <a:buNone/>
            </a:pPr>
            <a:fld id="{00000000-1234-1234-1234-123412341234}" type="slidenum">
              <a:rPr lang="en-GB" sz="1000" smtClean="0">
                <a:solidFill>
                  <a:schemeClr val="lt1"/>
                </a:solidFill>
                <a:latin typeface="Roboto"/>
                <a:ea typeface="Roboto"/>
                <a:cs typeface="Roboto"/>
                <a:sym typeface="Roboto"/>
              </a:rPr>
              <a:t>‹#›</a:t>
            </a:fld>
            <a:endParaRPr lang="en-GB" sz="1000">
              <a:solidFill>
                <a:schemeClr val="lt1"/>
              </a:solidFill>
              <a:latin typeface="Roboto"/>
              <a:ea typeface="Roboto"/>
              <a:cs typeface="Roboto"/>
              <a:sym typeface="Roboto"/>
            </a:endParaRPr>
          </a:p>
        </p:txBody>
      </p:sp>
    </p:spTree>
  </p:cSld>
  <p:clrMapOvr>
    <a:masterClrMapping/>
  </p:clrMapOvr>
  <p:hf sldNum="0" hdr="0" ftr="0" dt="0"/>
  <p:extLst>
    <p:ext uri="{DCECCB84-F9BA-43D5-87BE-67443E8EF086}">
      <p15:sldGuideLst xmlns=""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3829050"/>
            <a:ext cx="8469630" cy="131445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5800" y="3943350"/>
            <a:ext cx="7486650" cy="685800"/>
          </a:xfrm>
        </p:spPr>
        <p:txBody>
          <a:bodyPr anchor="b">
            <a:normAutofit/>
          </a:bodyPr>
          <a:lstStyle>
            <a:lvl1pPr>
              <a:defRPr sz="2100" b="0">
                <a:solidFill>
                  <a:schemeClr val="bg1"/>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0" y="1"/>
            <a:ext cx="8469630" cy="3846692"/>
          </a:xfrm>
          <a:solidFill>
            <a:schemeClr val="accent1"/>
          </a:solidFill>
        </p:spPr>
        <p:txBody>
          <a:bodyPr anchor="t"/>
          <a:lstStyle>
            <a:lvl1pPr marL="0" indent="0">
              <a:buNone/>
              <a:defRPr sz="2400">
                <a:solidFill>
                  <a:schemeClr val="bg1"/>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685800" y="4581442"/>
            <a:ext cx="7486650" cy="447758"/>
          </a:xfrm>
        </p:spPr>
        <p:txBody>
          <a:bodyPr>
            <a:normAutofit/>
          </a:bodyPr>
          <a:lstStyle>
            <a:lvl1pPr marL="0" indent="0">
              <a:lnSpc>
                <a:spcPct val="100000"/>
              </a:lnSpc>
              <a:spcBef>
                <a:spcPts val="600"/>
              </a:spcBef>
              <a:buNone/>
              <a:defRPr sz="975">
                <a:solidFill>
                  <a:schemeClr val="bg1">
                    <a:lumMod val="85000"/>
                  </a:schemeClr>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11/29/16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lvl="0" algn="r">
              <a:spcBef>
                <a:spcPts val="0"/>
              </a:spcBef>
              <a:buNone/>
            </a:pPr>
            <a:fld id="{00000000-1234-1234-1234-123412341234}" type="slidenum">
              <a:rPr lang="en-GB" sz="1000" smtClean="0">
                <a:solidFill>
                  <a:schemeClr val="lt1"/>
                </a:solidFill>
                <a:latin typeface="Roboto"/>
                <a:ea typeface="Roboto"/>
                <a:cs typeface="Roboto"/>
                <a:sym typeface="Roboto"/>
              </a:rPr>
              <a:t>‹#›</a:t>
            </a:fld>
            <a:endParaRPr lang="en-GB" sz="1000">
              <a:solidFill>
                <a:schemeClr val="lt1"/>
              </a:solidFill>
              <a:latin typeface="Roboto"/>
              <a:ea typeface="Roboto"/>
              <a:cs typeface="Roboto"/>
              <a:sym typeface="Roboto"/>
            </a:endParaRPr>
          </a:p>
        </p:txBody>
      </p:sp>
    </p:spTree>
  </p:cSld>
  <p:clrMapOvr>
    <a:masterClrMapping/>
  </p:clrMapOvr>
  <p:hf sldNum="0" hdr="0" ftr="0" dt="0"/>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8469630" y="0"/>
            <a:ext cx="685800" cy="51435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946404" y="274320"/>
            <a:ext cx="7269480" cy="994172"/>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946404" y="1371600"/>
            <a:ext cx="6446520" cy="326350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rot="16200000">
            <a:off x="8098157" y="748903"/>
            <a:ext cx="1428749" cy="273844"/>
          </a:xfrm>
          <a:prstGeom prst="rect">
            <a:avLst/>
          </a:prstGeom>
        </p:spPr>
        <p:txBody>
          <a:bodyPr vert="horz" lIns="91440" tIns="45720" rIns="91440" bIns="45720" rtlCol="0" anchor="ctr"/>
          <a:lstStyle>
            <a:lvl1pPr algn="r">
              <a:defRPr sz="788" b="0">
                <a:solidFill>
                  <a:schemeClr val="tx2">
                    <a:lumMod val="20000"/>
                    <a:lumOff val="80000"/>
                  </a:schemeClr>
                </a:solidFill>
              </a:defRPr>
            </a:lvl1pPr>
          </a:lstStyle>
          <a:p>
            <a:fld id="{48A87A34-81AB-432B-8DAE-1953F412C126}" type="datetimeFigureOut">
              <a:rPr lang="en-US" smtClean="0"/>
              <a:pPr/>
              <a:t>11/29/16</a:t>
            </a:fld>
            <a:endParaRPr lang="en-US" dirty="0"/>
          </a:p>
        </p:txBody>
      </p:sp>
      <p:sp>
        <p:nvSpPr>
          <p:cNvPr id="5" name="Footer Placeholder 4"/>
          <p:cNvSpPr>
            <a:spLocks noGrp="1"/>
          </p:cNvSpPr>
          <p:nvPr>
            <p:ph type="ftr" sz="quarter" idx="3"/>
          </p:nvPr>
        </p:nvSpPr>
        <p:spPr>
          <a:xfrm rot="16200000">
            <a:off x="7469506" y="3034903"/>
            <a:ext cx="2686050" cy="273844"/>
          </a:xfrm>
          <a:prstGeom prst="rect">
            <a:avLst/>
          </a:prstGeom>
        </p:spPr>
        <p:txBody>
          <a:bodyPr vert="horz" lIns="91440" tIns="45720" rIns="91440" bIns="45720" rtlCol="0" anchor="ctr"/>
          <a:lstStyle>
            <a:lvl1pPr algn="l">
              <a:defRPr sz="788">
                <a:solidFill>
                  <a:schemeClr val="tx2">
                    <a:lumMod val="20000"/>
                    <a:lumOff val="80000"/>
                  </a:schemeClr>
                </a:solidFill>
              </a:defRPr>
            </a:lvl1pPr>
          </a:lstStyle>
          <a:p>
            <a:endParaRPr lang="en-US" dirty="0"/>
          </a:p>
        </p:txBody>
      </p:sp>
      <p:sp>
        <p:nvSpPr>
          <p:cNvPr id="6" name="Slide Number Placeholder 5"/>
          <p:cNvSpPr>
            <a:spLocks noGrp="1"/>
          </p:cNvSpPr>
          <p:nvPr>
            <p:ph type="sldNum" sz="quarter" idx="4"/>
          </p:nvPr>
        </p:nvSpPr>
        <p:spPr>
          <a:xfrm>
            <a:off x="8469630" y="4629150"/>
            <a:ext cx="685800" cy="445294"/>
          </a:xfrm>
          <a:prstGeom prst="rect">
            <a:avLst/>
          </a:prstGeom>
        </p:spPr>
        <p:txBody>
          <a:bodyPr vert="horz" lIns="45720" tIns="45720" rIns="45720" bIns="45720" rtlCol="0" anchor="ctr">
            <a:normAutofit/>
          </a:bodyPr>
          <a:lstStyle>
            <a:lvl1pPr algn="ctr">
              <a:defRPr sz="2700">
                <a:solidFill>
                  <a:schemeClr val="tx2">
                    <a:lumMod val="60000"/>
                    <a:lumOff val="40000"/>
                  </a:schemeClr>
                </a:solidFill>
              </a:defRPr>
            </a:lvl1pPr>
          </a:lstStyle>
          <a:p>
            <a:pPr lvl="0" algn="r">
              <a:spcBef>
                <a:spcPts val="0"/>
              </a:spcBef>
              <a:buNone/>
            </a:pPr>
            <a:fld id="{00000000-1234-1234-1234-123412341234}" type="slidenum">
              <a:rPr lang="en-GB" sz="1000" smtClean="0">
                <a:solidFill>
                  <a:schemeClr val="lt1"/>
                </a:solidFill>
                <a:latin typeface="Roboto"/>
                <a:ea typeface="Roboto"/>
                <a:cs typeface="Roboto"/>
                <a:sym typeface="Roboto"/>
              </a:rPr>
              <a:t>‹#›</a:t>
            </a:fld>
            <a:endParaRPr lang="en-GB" sz="1000">
              <a:solidFill>
                <a:schemeClr val="lt1"/>
              </a:solidFill>
              <a:latin typeface="Roboto"/>
              <a:ea typeface="Roboto"/>
              <a:cs typeface="Roboto"/>
              <a:sym typeface="Roboto"/>
            </a:endParaRPr>
          </a:p>
        </p:txBody>
      </p:sp>
    </p:spTree>
    <p:extLst>
      <p:ext uri="{BB962C8B-B14F-4D97-AF65-F5344CB8AC3E}">
        <p14:creationId xmlns:p14="http://schemas.microsoft.com/office/powerpoint/2010/main" val="606368572"/>
      </p:ext>
    </p:extLst>
  </p:cSld>
  <p:clrMap bg1="lt1" tx1="dk1" bg2="lt2" tx2="dk2" accent1="accent1" accent2="accent2" accent3="accent3" accent4="accent4" accent5="accent5" accent6="accent6" hlink="hlink" folHlink="folHlink"/>
  <p:sldLayoutIdLst>
    <p:sldLayoutId id="2147483825" r:id="rId1"/>
    <p:sldLayoutId id="2147483826" r:id="rId2"/>
    <p:sldLayoutId id="2147483827" r:id="rId3"/>
    <p:sldLayoutId id="2147483828" r:id="rId4"/>
    <p:sldLayoutId id="2147483829" r:id="rId5"/>
    <p:sldLayoutId id="2147483830" r:id="rId6"/>
    <p:sldLayoutId id="2147483831" r:id="rId7"/>
    <p:sldLayoutId id="2147483832" r:id="rId8"/>
    <p:sldLayoutId id="2147483833" r:id="rId9"/>
    <p:sldLayoutId id="2147483834" r:id="rId10"/>
    <p:sldLayoutId id="2147483835" r:id="rId11"/>
    <p:sldLayoutId id="2147483836" r:id="rId12"/>
  </p:sldLayoutIdLst>
  <p:hf sldNum="0" hdr="0" ftr="0" dt="0"/>
  <p:txStyles>
    <p:titleStyle>
      <a:lvl1pPr algn="l" defTabSz="685800" rtl="0" eaLnBrk="1" latinLnBrk="0" hangingPunct="1">
        <a:lnSpc>
          <a:spcPct val="90000"/>
        </a:lnSpc>
        <a:spcBef>
          <a:spcPct val="0"/>
        </a:spcBef>
        <a:buNone/>
        <a:defRPr sz="3300" kern="1200" spc="-38" baseline="0">
          <a:solidFill>
            <a:schemeClr val="tx1"/>
          </a:solidFill>
          <a:latin typeface="+mj-lt"/>
          <a:ea typeface="+mj-ea"/>
          <a:cs typeface="+mj-cs"/>
        </a:defRPr>
      </a:lvl1pPr>
    </p:titleStyle>
    <p:bodyStyle>
      <a:lvl1pPr marL="137160" indent="-137160" algn="l" defTabSz="685800" rtl="0" eaLnBrk="1" latinLnBrk="0" hangingPunct="1">
        <a:lnSpc>
          <a:spcPct val="95000"/>
        </a:lnSpc>
        <a:spcBef>
          <a:spcPts val="1050"/>
        </a:spcBef>
        <a:spcAft>
          <a:spcPts val="150"/>
        </a:spcAft>
        <a:buClr>
          <a:schemeClr val="accent1"/>
        </a:buClr>
        <a:buSzPct val="80000"/>
        <a:buFont typeface="Arial" pitchFamily="34" charset="0"/>
        <a:buChar char="•"/>
        <a:defRPr sz="1350" kern="1200" spc="8" baseline="0">
          <a:solidFill>
            <a:schemeClr val="tx1"/>
          </a:solidFill>
          <a:latin typeface="+mn-lt"/>
          <a:ea typeface="+mn-ea"/>
          <a:cs typeface="+mn-cs"/>
        </a:defRPr>
      </a:lvl1pPr>
      <a:lvl2pPr marL="342900" indent="-137160" algn="l" defTabSz="685800" rtl="0" eaLnBrk="1" latinLnBrk="0" hangingPunct="1">
        <a:lnSpc>
          <a:spcPct val="90000"/>
        </a:lnSpc>
        <a:spcBef>
          <a:spcPts val="225"/>
        </a:spcBef>
        <a:spcAft>
          <a:spcPts val="225"/>
        </a:spcAft>
        <a:buClr>
          <a:schemeClr val="accent1"/>
        </a:buClr>
        <a:buFont typeface="Wingdings 2" pitchFamily="18" charset="2"/>
        <a:buChar char=""/>
        <a:defRPr sz="1200" kern="1200">
          <a:solidFill>
            <a:schemeClr val="tx1">
              <a:lumMod val="85000"/>
              <a:lumOff val="15000"/>
            </a:schemeClr>
          </a:solidFill>
          <a:latin typeface="+mn-lt"/>
          <a:ea typeface="+mn-ea"/>
          <a:cs typeface="+mn-cs"/>
        </a:defRPr>
      </a:lvl2pPr>
      <a:lvl3pPr marL="548640" indent="-137160" algn="l" defTabSz="685800" rtl="0" eaLnBrk="1" latinLnBrk="0" hangingPunct="1">
        <a:lnSpc>
          <a:spcPct val="90000"/>
        </a:lnSpc>
        <a:spcBef>
          <a:spcPts val="225"/>
        </a:spcBef>
        <a:spcAft>
          <a:spcPts val="225"/>
        </a:spcAft>
        <a:buClr>
          <a:schemeClr val="accent1"/>
        </a:buClr>
        <a:buFont typeface="Wingdings 2" pitchFamily="18" charset="2"/>
        <a:buChar char=""/>
        <a:defRPr sz="1050" kern="1200">
          <a:solidFill>
            <a:schemeClr val="tx1">
              <a:lumMod val="85000"/>
              <a:lumOff val="15000"/>
            </a:schemeClr>
          </a:solidFill>
          <a:latin typeface="+mn-lt"/>
          <a:ea typeface="+mn-ea"/>
          <a:cs typeface="+mn-cs"/>
        </a:defRPr>
      </a:lvl3pPr>
      <a:lvl4pPr marL="754380" indent="-137160" algn="l" defTabSz="685800" rtl="0" eaLnBrk="1" latinLnBrk="0" hangingPunct="1">
        <a:lnSpc>
          <a:spcPct val="90000"/>
        </a:lnSpc>
        <a:spcBef>
          <a:spcPts val="225"/>
        </a:spcBef>
        <a:spcAft>
          <a:spcPts val="225"/>
        </a:spcAft>
        <a:buClr>
          <a:schemeClr val="accent1"/>
        </a:buClr>
        <a:buFont typeface="Wingdings 2" pitchFamily="18" charset="2"/>
        <a:buChar char=""/>
        <a:defRPr sz="1050" kern="1200">
          <a:solidFill>
            <a:schemeClr val="tx1">
              <a:lumMod val="85000"/>
              <a:lumOff val="15000"/>
            </a:schemeClr>
          </a:solidFill>
          <a:latin typeface="+mn-lt"/>
          <a:ea typeface="+mn-ea"/>
          <a:cs typeface="+mn-cs"/>
        </a:defRPr>
      </a:lvl4pPr>
      <a:lvl5pPr marL="960120" indent="-137160" algn="l" defTabSz="685800" rtl="0" eaLnBrk="1" latinLnBrk="0" hangingPunct="1">
        <a:lnSpc>
          <a:spcPct val="90000"/>
        </a:lnSpc>
        <a:spcBef>
          <a:spcPts val="225"/>
        </a:spcBef>
        <a:spcAft>
          <a:spcPts val="225"/>
        </a:spcAft>
        <a:buClr>
          <a:schemeClr val="accent1"/>
        </a:buClr>
        <a:buFont typeface="Wingdings 2" pitchFamily="18" charset="2"/>
        <a:buChar char=""/>
        <a:defRPr sz="1050" kern="1200">
          <a:solidFill>
            <a:schemeClr val="tx1">
              <a:lumMod val="85000"/>
              <a:lumOff val="15000"/>
            </a:schemeClr>
          </a:solidFill>
          <a:latin typeface="+mn-lt"/>
          <a:ea typeface="+mn-ea"/>
          <a:cs typeface="+mn-cs"/>
        </a:defRPr>
      </a:lvl5pPr>
      <a:lvl6pPr marL="1200000" indent="-171450" algn="l" defTabSz="685800" rtl="0" eaLnBrk="1" latinLnBrk="0" hangingPunct="1">
        <a:lnSpc>
          <a:spcPct val="90000"/>
        </a:lnSpc>
        <a:spcBef>
          <a:spcPts val="225"/>
        </a:spcBef>
        <a:spcAft>
          <a:spcPts val="225"/>
        </a:spcAft>
        <a:buClr>
          <a:schemeClr val="accent1"/>
        </a:buClr>
        <a:buFont typeface="Wingdings 2" pitchFamily="18" charset="2"/>
        <a:buChar char=""/>
        <a:defRPr sz="1050" kern="1200">
          <a:solidFill>
            <a:schemeClr val="tx1">
              <a:lumMod val="85000"/>
              <a:lumOff val="15000"/>
            </a:schemeClr>
          </a:solidFill>
          <a:latin typeface="+mn-lt"/>
          <a:ea typeface="+mn-ea"/>
          <a:cs typeface="+mn-cs"/>
        </a:defRPr>
      </a:lvl6pPr>
      <a:lvl7pPr marL="1425000" indent="-171450" algn="l" defTabSz="685800" rtl="0" eaLnBrk="1" latinLnBrk="0" hangingPunct="1">
        <a:lnSpc>
          <a:spcPct val="90000"/>
        </a:lnSpc>
        <a:spcBef>
          <a:spcPts val="225"/>
        </a:spcBef>
        <a:spcAft>
          <a:spcPts val="225"/>
        </a:spcAft>
        <a:buClr>
          <a:schemeClr val="accent1"/>
        </a:buClr>
        <a:buFont typeface="Wingdings 2" pitchFamily="18" charset="2"/>
        <a:buChar char=""/>
        <a:defRPr sz="1050" kern="1200">
          <a:solidFill>
            <a:schemeClr val="tx1">
              <a:lumMod val="85000"/>
              <a:lumOff val="15000"/>
            </a:schemeClr>
          </a:solidFill>
          <a:latin typeface="+mn-lt"/>
          <a:ea typeface="+mn-ea"/>
          <a:cs typeface="+mn-cs"/>
        </a:defRPr>
      </a:lvl7pPr>
      <a:lvl8pPr marL="1650000" indent="-171450" algn="l" defTabSz="685800" rtl="0" eaLnBrk="1" latinLnBrk="0" hangingPunct="1">
        <a:lnSpc>
          <a:spcPct val="90000"/>
        </a:lnSpc>
        <a:spcBef>
          <a:spcPts val="225"/>
        </a:spcBef>
        <a:spcAft>
          <a:spcPts val="225"/>
        </a:spcAft>
        <a:buClr>
          <a:schemeClr val="accent1"/>
        </a:buClr>
        <a:buFont typeface="Wingdings 2" pitchFamily="18" charset="2"/>
        <a:buChar char=""/>
        <a:defRPr sz="1050" kern="1200">
          <a:solidFill>
            <a:schemeClr val="tx1">
              <a:lumMod val="85000"/>
              <a:lumOff val="15000"/>
            </a:schemeClr>
          </a:solidFill>
          <a:latin typeface="+mn-lt"/>
          <a:ea typeface="+mn-ea"/>
          <a:cs typeface="+mn-cs"/>
        </a:defRPr>
      </a:lvl8pPr>
      <a:lvl9pPr marL="1875000" indent="-171450" algn="l" defTabSz="685800" rtl="0" eaLnBrk="1" latinLnBrk="0" hangingPunct="1">
        <a:lnSpc>
          <a:spcPct val="90000"/>
        </a:lnSpc>
        <a:spcBef>
          <a:spcPts val="225"/>
        </a:spcBef>
        <a:spcAft>
          <a:spcPts val="225"/>
        </a:spcAft>
        <a:buClr>
          <a:schemeClr val="accent1"/>
        </a:buClr>
        <a:buFont typeface="Wingdings 2" pitchFamily="18" charset="2"/>
        <a:buChar char=""/>
        <a:defRPr sz="1050" kern="1200">
          <a:solidFill>
            <a:schemeClr val="tx1">
              <a:lumMod val="85000"/>
              <a:lumOff val="15000"/>
            </a:schemeClr>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4.png"/><Relationship Id="rId3"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9.png"/></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1" Type="http://schemas.openxmlformats.org/officeDocument/2006/relationships/slideLayout" Target="../slideLayouts/slideLayout12.xml"/><Relationship Id="rId2" Type="http://schemas.openxmlformats.org/officeDocument/2006/relationships/notesSlide" Target="../notesSlides/notesSlide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11.png"/></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1" Type="http://schemas.openxmlformats.org/officeDocument/2006/relationships/slideLayout" Target="../slideLayouts/slideLayout12.xml"/><Relationship Id="rId2" Type="http://schemas.openxmlformats.org/officeDocument/2006/relationships/notesSlide" Target="../notesSlides/notesSlide1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 Id="rId3" Type="http://schemas.openxmlformats.org/officeDocument/2006/relationships/image" Target="../media/image1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 Id="rId3" Type="http://schemas.openxmlformats.org/officeDocument/2006/relationships/image" Target="../media/image1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hyperlink" Target="http://www.icecat.us"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Shape 85"/>
          <p:cNvSpPr txBox="1">
            <a:spLocks noGrp="1"/>
          </p:cNvSpPr>
          <p:nvPr>
            <p:ph type="ctrTitle"/>
          </p:nvPr>
        </p:nvSpPr>
        <p:spPr>
          <a:xfrm>
            <a:off x="537732" y="2446339"/>
            <a:ext cx="8222100" cy="838800"/>
          </a:xfrm>
          <a:prstGeom prst="rect">
            <a:avLst/>
          </a:prstGeom>
        </p:spPr>
        <p:txBody>
          <a:bodyPr lIns="91425" tIns="91425" rIns="91425" bIns="91425" anchor="b" anchorCtr="0">
            <a:noAutofit/>
          </a:bodyPr>
          <a:lstStyle/>
          <a:p>
            <a:pPr lvl="0">
              <a:spcBef>
                <a:spcPts val="0"/>
              </a:spcBef>
            </a:pPr>
            <a:r>
              <a:rPr lang="en-GB" sz="5000" dirty="0" smtClean="0"/>
              <a:t>Cmpe </a:t>
            </a:r>
            <a:r>
              <a:rPr lang="en-GB" sz="5000" dirty="0"/>
              <a:t>226 - Database </a:t>
            </a:r>
            <a:r>
              <a:rPr lang="en-GB" sz="5000" dirty="0" smtClean="0"/>
              <a:t>Project</a:t>
            </a:r>
            <a:br>
              <a:rPr lang="en-GB" sz="5000" dirty="0" smtClean="0"/>
            </a:br>
            <a:r>
              <a:rPr lang="en-GB" sz="5000" dirty="0"/>
              <a:t/>
            </a:r>
            <a:br>
              <a:rPr lang="en-GB" sz="5000" dirty="0"/>
            </a:br>
            <a:r>
              <a:rPr lang="en-GB" sz="4000" dirty="0" smtClean="0"/>
              <a:t>Hospital Management &amp; Alert System</a:t>
            </a:r>
            <a:endParaRPr lang="en-GB" sz="4000" dirty="0"/>
          </a:p>
        </p:txBody>
      </p:sp>
      <p:sp>
        <p:nvSpPr>
          <p:cNvPr id="86" name="Shape 86"/>
          <p:cNvSpPr txBox="1">
            <a:spLocks noGrp="1"/>
          </p:cNvSpPr>
          <p:nvPr>
            <p:ph type="subTitle" idx="1"/>
          </p:nvPr>
        </p:nvSpPr>
        <p:spPr>
          <a:xfrm>
            <a:off x="935893" y="3285139"/>
            <a:ext cx="7063740" cy="1268730"/>
          </a:xfrm>
          <a:prstGeom prst="rect">
            <a:avLst/>
          </a:prstGeom>
        </p:spPr>
        <p:txBody>
          <a:bodyPr lIns="91425" tIns="91425" rIns="91425" bIns="91425" anchor="t" anchorCtr="0">
            <a:noAutofit/>
          </a:bodyPr>
          <a:lstStyle/>
          <a:p>
            <a:pPr lvl="0">
              <a:spcBef>
                <a:spcPts val="0"/>
              </a:spcBef>
              <a:buNone/>
            </a:pPr>
            <a:r>
              <a:rPr lang="en-GB" dirty="0"/>
              <a:t>Team </a:t>
            </a:r>
            <a:r>
              <a:rPr lang="en-GB" dirty="0" smtClean="0"/>
              <a:t>Decoders-</a:t>
            </a:r>
            <a:endParaRPr lang="en-GB" dirty="0"/>
          </a:p>
          <a:p>
            <a:pPr lvl="0">
              <a:spcBef>
                <a:spcPts val="0"/>
              </a:spcBef>
              <a:buNone/>
            </a:pPr>
            <a:r>
              <a:rPr lang="en-GB" dirty="0" smtClean="0"/>
              <a:t>-Chandra Shekhar</a:t>
            </a:r>
            <a:endParaRPr lang="en-GB" dirty="0"/>
          </a:p>
          <a:p>
            <a:pPr lvl="0">
              <a:spcBef>
                <a:spcPts val="0"/>
              </a:spcBef>
              <a:buNone/>
            </a:pPr>
            <a:r>
              <a:rPr lang="en-GB" dirty="0" smtClean="0"/>
              <a:t>-Devashish Badlani</a:t>
            </a:r>
          </a:p>
          <a:p>
            <a:pPr>
              <a:spcBef>
                <a:spcPts val="0"/>
              </a:spcBef>
            </a:pPr>
            <a:r>
              <a:rPr lang="en-GB" dirty="0"/>
              <a:t>-Simranjeet </a:t>
            </a:r>
            <a:r>
              <a:rPr lang="en-GB" dirty="0" smtClean="0"/>
              <a:t>Singh</a:t>
            </a:r>
          </a:p>
          <a:p>
            <a:pPr lvl="0">
              <a:spcBef>
                <a:spcPts val="0"/>
              </a:spcBef>
            </a:pPr>
            <a:r>
              <a:rPr lang="en-GB" dirty="0"/>
              <a:t>-Harshada Mone</a:t>
            </a:r>
          </a:p>
          <a:p>
            <a:pPr>
              <a:spcBef>
                <a:spcPts val="0"/>
              </a:spcBef>
            </a:pPr>
            <a:endParaRPr lang="en-GB" dirty="0"/>
          </a:p>
          <a:p>
            <a:pPr lvl="0">
              <a:spcBef>
                <a:spcPts val="0"/>
              </a:spcBef>
              <a:buNone/>
            </a:pPr>
            <a:endParaRPr lang="en-GB" dirty="0"/>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106" y="2610616"/>
            <a:ext cx="3105045" cy="2129742"/>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0929" y="1925061"/>
            <a:ext cx="4809466" cy="2815297"/>
          </a:xfrm>
          <a:prstGeom prst="rect">
            <a:avLst/>
          </a:prstGeom>
        </p:spPr>
      </p:pic>
      <p:sp>
        <p:nvSpPr>
          <p:cNvPr id="3" name="TextBox 2"/>
          <p:cNvSpPr txBox="1"/>
          <p:nvPr/>
        </p:nvSpPr>
        <p:spPr>
          <a:xfrm>
            <a:off x="96106" y="450273"/>
            <a:ext cx="6796530" cy="600164"/>
          </a:xfrm>
          <a:prstGeom prst="rect">
            <a:avLst/>
          </a:prstGeom>
          <a:noFill/>
        </p:spPr>
        <p:txBody>
          <a:bodyPr wrap="square" rtlCol="0">
            <a:spAutoFit/>
          </a:bodyPr>
          <a:lstStyle/>
          <a:p>
            <a:r>
              <a:rPr lang="en-US" sz="3300" dirty="0" smtClean="0"/>
              <a:t>Data Ported to CIS Server</a:t>
            </a:r>
            <a:endParaRPr lang="en-US" sz="3300" dirty="0"/>
          </a:p>
        </p:txBody>
      </p:sp>
    </p:spTree>
    <p:extLst>
      <p:ext uri="{BB962C8B-B14F-4D97-AF65-F5344CB8AC3E}">
        <p14:creationId xmlns:p14="http://schemas.microsoft.com/office/powerpoint/2010/main" val="332977133"/>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Shape 169"/>
          <p:cNvSpPr txBox="1">
            <a:spLocks noGrp="1"/>
          </p:cNvSpPr>
          <p:nvPr>
            <p:ph type="title"/>
          </p:nvPr>
        </p:nvSpPr>
        <p:spPr>
          <a:xfrm>
            <a:off x="235500" y="257600"/>
            <a:ext cx="8520600" cy="607800"/>
          </a:xfrm>
          <a:prstGeom prst="rect">
            <a:avLst/>
          </a:prstGeom>
        </p:spPr>
        <p:txBody>
          <a:bodyPr lIns="91425" tIns="91425" rIns="91425" bIns="91425" anchor="t" anchorCtr="0">
            <a:noAutofit/>
          </a:bodyPr>
          <a:lstStyle/>
          <a:p>
            <a:pPr lvl="0" rtl="0">
              <a:spcBef>
                <a:spcPts val="0"/>
              </a:spcBef>
              <a:buNone/>
            </a:pPr>
            <a:r>
              <a:rPr lang="en-GB"/>
              <a:t>Operational Queries</a:t>
            </a:r>
          </a:p>
        </p:txBody>
      </p:sp>
      <p:sp>
        <p:nvSpPr>
          <p:cNvPr id="170" name="Shape 170"/>
          <p:cNvSpPr txBox="1">
            <a:spLocks noGrp="1"/>
          </p:cNvSpPr>
          <p:nvPr>
            <p:ph type="body" idx="1"/>
          </p:nvPr>
        </p:nvSpPr>
        <p:spPr>
          <a:xfrm>
            <a:off x="311700" y="1077475"/>
            <a:ext cx="8274516" cy="3339000"/>
          </a:xfrm>
          <a:prstGeom prst="rect">
            <a:avLst/>
          </a:prstGeom>
        </p:spPr>
        <p:txBody>
          <a:bodyPr lIns="91425" tIns="91425" rIns="91425" bIns="91425" anchor="t" anchorCtr="0">
            <a:noAutofit/>
          </a:bodyPr>
          <a:lstStyle/>
          <a:p>
            <a:pPr lvl="0" rtl="0">
              <a:lnSpc>
                <a:spcPct val="115000"/>
              </a:lnSpc>
              <a:spcBef>
                <a:spcPts val="0"/>
              </a:spcBef>
              <a:buNone/>
            </a:pPr>
            <a:r>
              <a:rPr lang="en-GB" b="1" dirty="0" smtClean="0"/>
              <a:t>Patient and Employee </a:t>
            </a:r>
            <a:r>
              <a:rPr lang="en-GB" b="1" dirty="0"/>
              <a:t>Registration</a:t>
            </a:r>
            <a:r>
              <a:rPr lang="en-GB" dirty="0"/>
              <a:t>-  </a:t>
            </a:r>
          </a:p>
          <a:p>
            <a:pPr lvl="0" rtl="0">
              <a:lnSpc>
                <a:spcPct val="115000"/>
              </a:lnSpc>
              <a:spcBef>
                <a:spcPts val="0"/>
              </a:spcBef>
              <a:buNone/>
            </a:pPr>
            <a:r>
              <a:rPr lang="en-GB" sz="1600" dirty="0" smtClean="0"/>
              <a:t>  New Patient and Employee </a:t>
            </a:r>
            <a:r>
              <a:rPr lang="en-GB" sz="1600" b="1" dirty="0" err="1" smtClean="0"/>
              <a:t>SignUp</a:t>
            </a:r>
            <a:r>
              <a:rPr lang="en-GB" sz="1600" dirty="0" smtClean="0"/>
              <a:t> </a:t>
            </a:r>
            <a:r>
              <a:rPr lang="en-GB" sz="1600" dirty="0"/>
              <a:t>by entering all the </a:t>
            </a:r>
            <a:r>
              <a:rPr lang="en-GB" sz="1600" dirty="0" smtClean="0"/>
              <a:t>patient details and Employee details </a:t>
            </a:r>
            <a:r>
              <a:rPr lang="en-GB" sz="1600" dirty="0"/>
              <a:t>which gets inserted into </a:t>
            </a:r>
            <a:r>
              <a:rPr lang="en-GB" sz="1600" dirty="0" smtClean="0"/>
              <a:t>patient and employee table respectively. </a:t>
            </a:r>
            <a:endParaRPr lang="en-GB" sz="1600" dirty="0"/>
          </a:p>
          <a:p>
            <a:pPr lvl="0">
              <a:lnSpc>
                <a:spcPct val="115000"/>
              </a:lnSpc>
              <a:spcBef>
                <a:spcPts val="0"/>
              </a:spcBef>
              <a:buNone/>
            </a:pPr>
            <a:endParaRPr dirty="0"/>
          </a:p>
          <a:p>
            <a:pPr lvl="0" rtl="0">
              <a:spcBef>
                <a:spcPts val="0"/>
              </a:spcBef>
              <a:buNone/>
            </a:pPr>
            <a:endParaRPr dirty="0"/>
          </a:p>
          <a:p>
            <a:pPr lvl="0" rtl="0">
              <a:spcBef>
                <a:spcPts val="0"/>
              </a:spcBef>
              <a:buNone/>
            </a:pPr>
            <a:endParaRPr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3156" y="2075688"/>
            <a:ext cx="5007811" cy="2729484"/>
          </a:xfrm>
          <a:prstGeom prst="rect">
            <a:avLst/>
          </a:prstGeom>
        </p:spPr>
      </p:pic>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Shape 176"/>
          <p:cNvSpPr txBox="1">
            <a:spLocks noGrp="1"/>
          </p:cNvSpPr>
          <p:nvPr>
            <p:ph type="title"/>
          </p:nvPr>
        </p:nvSpPr>
        <p:spPr>
          <a:prstGeom prst="rect">
            <a:avLst/>
          </a:prstGeom>
        </p:spPr>
        <p:txBody>
          <a:bodyPr lIns="91425" tIns="91425" rIns="91425" bIns="91425" anchor="t" anchorCtr="0">
            <a:noAutofit/>
          </a:bodyPr>
          <a:lstStyle/>
          <a:p>
            <a:pPr lvl="0" rtl="0">
              <a:spcBef>
                <a:spcPts val="0"/>
              </a:spcBef>
              <a:buNone/>
            </a:pPr>
            <a:r>
              <a:rPr lang="en-GB" dirty="0"/>
              <a:t>Operational Queries</a:t>
            </a:r>
          </a:p>
        </p:txBody>
      </p:sp>
      <p:sp>
        <p:nvSpPr>
          <p:cNvPr id="177" name="Shape 177"/>
          <p:cNvSpPr txBox="1">
            <a:spLocks noGrp="1"/>
          </p:cNvSpPr>
          <p:nvPr>
            <p:ph type="body" idx="1"/>
          </p:nvPr>
        </p:nvSpPr>
        <p:spPr>
          <a:xfrm>
            <a:off x="311701" y="1229875"/>
            <a:ext cx="3850396" cy="3804580"/>
          </a:xfrm>
          <a:prstGeom prst="rect">
            <a:avLst/>
          </a:prstGeom>
        </p:spPr>
        <p:txBody>
          <a:bodyPr lIns="91425" tIns="91425" rIns="91425" bIns="91425" anchor="t" anchorCtr="0">
            <a:noAutofit/>
          </a:bodyPr>
          <a:lstStyle/>
          <a:p>
            <a:pPr lvl="0" algn="just" rtl="0">
              <a:lnSpc>
                <a:spcPct val="115000"/>
              </a:lnSpc>
              <a:spcBef>
                <a:spcPts val="0"/>
              </a:spcBef>
              <a:spcAft>
                <a:spcPts val="0"/>
              </a:spcAft>
              <a:buNone/>
            </a:pPr>
            <a:r>
              <a:rPr lang="en-GB" b="1" dirty="0">
                <a:solidFill>
                  <a:srgbClr val="000000"/>
                </a:solidFill>
                <a:latin typeface="Arial"/>
                <a:ea typeface="Arial"/>
                <a:cs typeface="Arial"/>
                <a:sym typeface="Arial"/>
              </a:rPr>
              <a:t>Login</a:t>
            </a:r>
            <a:r>
              <a:rPr lang="en-GB" dirty="0">
                <a:solidFill>
                  <a:srgbClr val="000000"/>
                </a:solidFill>
                <a:latin typeface="Arial"/>
                <a:ea typeface="Arial"/>
                <a:cs typeface="Arial"/>
                <a:sym typeface="Arial"/>
              </a:rPr>
              <a:t>- </a:t>
            </a:r>
          </a:p>
          <a:p>
            <a:pPr lvl="0" algn="just" rtl="0">
              <a:lnSpc>
                <a:spcPct val="115000"/>
              </a:lnSpc>
              <a:spcBef>
                <a:spcPts val="0"/>
              </a:spcBef>
              <a:spcAft>
                <a:spcPts val="0"/>
              </a:spcAft>
              <a:buNone/>
            </a:pPr>
            <a:endParaRPr dirty="0">
              <a:solidFill>
                <a:srgbClr val="000000"/>
              </a:solidFill>
              <a:latin typeface="Arial"/>
              <a:ea typeface="Arial"/>
              <a:cs typeface="Arial"/>
              <a:sym typeface="Arial"/>
            </a:endParaRPr>
          </a:p>
          <a:p>
            <a:pPr lvl="0" algn="just" rtl="0">
              <a:lnSpc>
                <a:spcPct val="115000"/>
              </a:lnSpc>
              <a:spcBef>
                <a:spcPts val="0"/>
              </a:spcBef>
              <a:spcAft>
                <a:spcPts val="0"/>
              </a:spcAft>
              <a:buNone/>
            </a:pPr>
            <a:r>
              <a:rPr lang="en-GB" sz="1400" dirty="0" smtClean="0"/>
              <a:t>	When </a:t>
            </a:r>
            <a:r>
              <a:rPr lang="en-GB" sz="1400" dirty="0"/>
              <a:t>the user submits the login form, we query the </a:t>
            </a:r>
            <a:r>
              <a:rPr lang="en-GB" sz="1400" dirty="0" smtClean="0"/>
              <a:t>patient and employee table based on user type </a:t>
            </a:r>
            <a:r>
              <a:rPr lang="en-GB" sz="1400" dirty="0"/>
              <a:t>to retrieve their record, so we can verify that their password matches the hashed value </a:t>
            </a:r>
            <a:r>
              <a:rPr lang="en-GB" sz="1400" dirty="0" smtClean="0"/>
              <a:t>stored in database an related page appear dynamically.</a:t>
            </a:r>
            <a:endParaRPr lang="en-GB" sz="1400" dirty="0"/>
          </a:p>
          <a:p>
            <a:pPr lvl="0" algn="just" rtl="0">
              <a:lnSpc>
                <a:spcPct val="115000"/>
              </a:lnSpc>
              <a:spcBef>
                <a:spcPts val="0"/>
              </a:spcBef>
              <a:spcAft>
                <a:spcPts val="0"/>
              </a:spcAft>
              <a:buNone/>
            </a:pPr>
            <a:endParaRPr sz="1600" dirty="0">
              <a:solidFill>
                <a:srgbClr val="000000"/>
              </a:solidFill>
              <a:latin typeface="Arial"/>
              <a:ea typeface="Arial"/>
              <a:cs typeface="Arial"/>
              <a:sym typeface="Arial"/>
            </a:endParaRPr>
          </a:p>
          <a:p>
            <a:pPr lvl="0" algn="just">
              <a:lnSpc>
                <a:spcPct val="115000"/>
              </a:lnSpc>
              <a:spcBef>
                <a:spcPts val="0"/>
              </a:spcBef>
              <a:spcAft>
                <a:spcPts val="0"/>
              </a:spcAft>
              <a:buNone/>
            </a:pPr>
            <a:endParaRPr dirty="0">
              <a:solidFill>
                <a:srgbClr val="000000"/>
              </a:solidFill>
              <a:latin typeface="Arial"/>
              <a:ea typeface="Arial"/>
              <a:cs typeface="Arial"/>
              <a:sym typeface="Arial"/>
            </a:endParaRPr>
          </a:p>
          <a:p>
            <a:pPr lvl="0">
              <a:buNone/>
            </a:pPr>
            <a:endParaRPr b="1" dirty="0"/>
          </a:p>
          <a:p>
            <a:pPr lvl="0" rtl="0">
              <a:spcBef>
                <a:spcPts val="0"/>
              </a:spcBef>
              <a:buNone/>
            </a:pPr>
            <a:endParaRPr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27448" y="867155"/>
            <a:ext cx="3300984" cy="3961181"/>
          </a:xfrm>
          <a:prstGeom prst="rect">
            <a:avLst/>
          </a:prstGeom>
        </p:spPr>
      </p:pic>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Shape 183"/>
          <p:cNvSpPr txBox="1">
            <a:spLocks noGrp="1"/>
          </p:cNvSpPr>
          <p:nvPr>
            <p:ph type="title"/>
          </p:nvPr>
        </p:nvSpPr>
        <p:spPr>
          <a:xfrm>
            <a:off x="159300" y="257600"/>
            <a:ext cx="8520600" cy="607800"/>
          </a:xfrm>
          <a:prstGeom prst="rect">
            <a:avLst/>
          </a:prstGeom>
        </p:spPr>
        <p:txBody>
          <a:bodyPr lIns="91425" tIns="91425" rIns="91425" bIns="91425" anchor="t" anchorCtr="0">
            <a:noAutofit/>
          </a:bodyPr>
          <a:lstStyle/>
          <a:p>
            <a:pPr lvl="0" rtl="0">
              <a:spcBef>
                <a:spcPts val="0"/>
              </a:spcBef>
              <a:buNone/>
            </a:pPr>
            <a:r>
              <a:rPr lang="en-GB" dirty="0"/>
              <a:t>Operational Queries</a:t>
            </a:r>
          </a:p>
        </p:txBody>
      </p:sp>
      <p:sp>
        <p:nvSpPr>
          <p:cNvPr id="184" name="Shape 184"/>
          <p:cNvSpPr txBox="1">
            <a:spLocks noGrp="1"/>
          </p:cNvSpPr>
          <p:nvPr>
            <p:ph type="body" idx="1"/>
          </p:nvPr>
        </p:nvSpPr>
        <p:spPr>
          <a:xfrm>
            <a:off x="229404" y="1017997"/>
            <a:ext cx="3272748" cy="3339000"/>
          </a:xfrm>
          <a:prstGeom prst="rect">
            <a:avLst/>
          </a:prstGeom>
        </p:spPr>
        <p:txBody>
          <a:bodyPr lIns="91425" tIns="91425" rIns="91425" bIns="91425" anchor="t" anchorCtr="0">
            <a:noAutofit/>
          </a:bodyPr>
          <a:lstStyle/>
          <a:p>
            <a:pPr>
              <a:buNone/>
            </a:pPr>
            <a:r>
              <a:rPr lang="en-GB" sz="1400" b="1" dirty="0" smtClean="0"/>
              <a:t>   Search </a:t>
            </a:r>
            <a:r>
              <a:rPr lang="en-GB" sz="1400" b="1" dirty="0"/>
              <a:t>and display all patients of a </a:t>
            </a:r>
            <a:r>
              <a:rPr lang="en-GB" sz="1400" b="1" dirty="0" smtClean="0"/>
              <a:t>doctor:</a:t>
            </a:r>
          </a:p>
          <a:p>
            <a:pPr>
              <a:buNone/>
            </a:pPr>
            <a:endParaRPr lang="en-GB" b="1" dirty="0" smtClean="0"/>
          </a:p>
          <a:p>
            <a:pPr lvl="0">
              <a:spcBef>
                <a:spcPts val="0"/>
              </a:spcBef>
              <a:buNone/>
            </a:pPr>
            <a:r>
              <a:rPr lang="en-GB" dirty="0" smtClean="0"/>
              <a:t>   In Employee login, the employee can search the patients attended by him. He can look up their patient details. On show button click, an employee will also retrieve the patient admit date, discharge date, treatment type and number of days.</a:t>
            </a:r>
          </a:p>
          <a:p>
            <a:pPr lvl="0">
              <a:spcBef>
                <a:spcPts val="0"/>
              </a:spcBef>
              <a:buNone/>
            </a:pPr>
            <a:endParaRPr lang="en-GB" dirty="0"/>
          </a:p>
          <a:p>
            <a:pPr lvl="0">
              <a:spcBef>
                <a:spcPts val="0"/>
              </a:spcBef>
              <a:buNone/>
            </a:pPr>
            <a:r>
              <a:rPr lang="en-GB" dirty="0" smtClean="0"/>
              <a:t>  Here, the join query also present the patients whose reading values are higher than threshold value.       </a:t>
            </a:r>
          </a:p>
          <a:p>
            <a:pPr lvl="0">
              <a:spcBef>
                <a:spcPts val="0"/>
              </a:spcBef>
              <a:buNone/>
            </a:pPr>
            <a:endParaRPr lang="en-GB" sz="1600" dirty="0"/>
          </a:p>
          <a:p>
            <a:pPr lvl="0">
              <a:spcBef>
                <a:spcPts val="0"/>
              </a:spcBef>
              <a:buNone/>
            </a:pPr>
            <a:endParaRPr sz="1600" dirty="0"/>
          </a:p>
          <a:p>
            <a:pPr lvl="0">
              <a:spcBef>
                <a:spcPts val="0"/>
              </a:spcBef>
              <a:buNone/>
            </a:pPr>
            <a:endParaRPr dirty="0"/>
          </a:p>
          <a:p>
            <a:pPr lvl="0" rtl="0">
              <a:spcBef>
                <a:spcPts val="0"/>
              </a:spcBef>
              <a:buNone/>
            </a:pPr>
            <a:endParaRPr dirty="0"/>
          </a:p>
          <a:p>
            <a:pPr lvl="0" rtl="0">
              <a:spcBef>
                <a:spcPts val="0"/>
              </a:spcBef>
              <a:buNone/>
            </a:pPr>
            <a:endParaRPr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84448" y="1017997"/>
            <a:ext cx="4669649" cy="3762756"/>
          </a:xfrm>
          <a:prstGeom prst="rect">
            <a:avLst/>
          </a:prstGeom>
        </p:spPr>
      </p:pic>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Shape 183"/>
          <p:cNvSpPr txBox="1">
            <a:spLocks noGrp="1"/>
          </p:cNvSpPr>
          <p:nvPr>
            <p:ph type="title"/>
          </p:nvPr>
        </p:nvSpPr>
        <p:spPr>
          <a:xfrm>
            <a:off x="159300" y="257600"/>
            <a:ext cx="8520600" cy="607800"/>
          </a:xfrm>
          <a:prstGeom prst="rect">
            <a:avLst/>
          </a:prstGeom>
        </p:spPr>
        <p:txBody>
          <a:bodyPr lIns="91425" tIns="91425" rIns="91425" bIns="91425" anchor="t" anchorCtr="0">
            <a:noAutofit/>
          </a:bodyPr>
          <a:lstStyle/>
          <a:p>
            <a:pPr lvl="0" rtl="0">
              <a:spcBef>
                <a:spcPts val="0"/>
              </a:spcBef>
              <a:buNone/>
            </a:pPr>
            <a:r>
              <a:rPr lang="en-GB" dirty="0"/>
              <a:t>Operational Queries</a:t>
            </a:r>
          </a:p>
        </p:txBody>
      </p:sp>
      <p:sp>
        <p:nvSpPr>
          <p:cNvPr id="184" name="Shape 184"/>
          <p:cNvSpPr txBox="1">
            <a:spLocks noGrp="1"/>
          </p:cNvSpPr>
          <p:nvPr>
            <p:ph type="body" idx="1"/>
          </p:nvPr>
        </p:nvSpPr>
        <p:spPr>
          <a:xfrm>
            <a:off x="159300" y="1017997"/>
            <a:ext cx="3342852" cy="3339000"/>
          </a:xfrm>
          <a:prstGeom prst="rect">
            <a:avLst/>
          </a:prstGeom>
        </p:spPr>
        <p:txBody>
          <a:bodyPr lIns="91425" tIns="91425" rIns="91425" bIns="91425" anchor="t" anchorCtr="0">
            <a:noAutofit/>
          </a:bodyPr>
          <a:lstStyle/>
          <a:p>
            <a:pPr lvl="0">
              <a:buNone/>
            </a:pPr>
            <a:r>
              <a:rPr lang="en-GB" sz="1400" b="1" dirty="0" smtClean="0"/>
              <a:t>   </a:t>
            </a:r>
            <a:r>
              <a:rPr lang="en-GB" sz="1200" b="1" dirty="0"/>
              <a:t>Search Employee based on department, employee geo- </a:t>
            </a:r>
            <a:r>
              <a:rPr lang="en-GB" sz="1200" b="1" dirty="0" smtClean="0"/>
              <a:t>location:</a:t>
            </a:r>
          </a:p>
          <a:p>
            <a:pPr>
              <a:buNone/>
            </a:pPr>
            <a:endParaRPr lang="en-GB" b="1" dirty="0" smtClean="0"/>
          </a:p>
          <a:p>
            <a:pPr lvl="0">
              <a:spcBef>
                <a:spcPts val="0"/>
              </a:spcBef>
              <a:buNone/>
            </a:pPr>
            <a:r>
              <a:rPr lang="en-GB" dirty="0" smtClean="0"/>
              <a:t>   After login, the employee and patient can search the doctors based on Department, First name, Last name, Zip Code, City, State</a:t>
            </a:r>
            <a:endParaRPr lang="en-GB" sz="1600" dirty="0"/>
          </a:p>
          <a:p>
            <a:pPr lvl="0">
              <a:spcBef>
                <a:spcPts val="0"/>
              </a:spcBef>
              <a:buNone/>
            </a:pPr>
            <a:endParaRPr sz="1600" dirty="0"/>
          </a:p>
          <a:p>
            <a:pPr lvl="0">
              <a:spcBef>
                <a:spcPts val="0"/>
              </a:spcBef>
              <a:buNone/>
            </a:pPr>
            <a:endParaRPr dirty="0"/>
          </a:p>
          <a:p>
            <a:pPr lvl="0" rtl="0">
              <a:spcBef>
                <a:spcPts val="0"/>
              </a:spcBef>
              <a:buNone/>
            </a:pPr>
            <a:endParaRPr dirty="0"/>
          </a:p>
          <a:p>
            <a:pPr lvl="0" rtl="0">
              <a:spcBef>
                <a:spcPts val="0"/>
              </a:spcBef>
              <a:buNone/>
            </a:pPr>
            <a:endParaRPr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02152" y="865400"/>
            <a:ext cx="4787755" cy="3560296"/>
          </a:xfrm>
          <a:prstGeom prst="rect">
            <a:avLst/>
          </a:prstGeom>
        </p:spPr>
      </p:pic>
    </p:spTree>
    <p:extLst>
      <p:ext uri="{BB962C8B-B14F-4D97-AF65-F5344CB8AC3E}">
        <p14:creationId xmlns:p14="http://schemas.microsoft.com/office/powerpoint/2010/main" val="869026130"/>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Shape 191"/>
          <p:cNvSpPr txBox="1">
            <a:spLocks noGrp="1"/>
          </p:cNvSpPr>
          <p:nvPr>
            <p:ph type="title"/>
          </p:nvPr>
        </p:nvSpPr>
        <p:spPr>
          <a:xfrm>
            <a:off x="159300" y="181400"/>
            <a:ext cx="8520600" cy="607800"/>
          </a:xfrm>
          <a:prstGeom prst="rect">
            <a:avLst/>
          </a:prstGeom>
        </p:spPr>
        <p:txBody>
          <a:bodyPr lIns="91425" tIns="91425" rIns="91425" bIns="91425" anchor="t" anchorCtr="0">
            <a:noAutofit/>
          </a:bodyPr>
          <a:lstStyle/>
          <a:p>
            <a:pPr lvl="0" rtl="0">
              <a:spcBef>
                <a:spcPts val="0"/>
              </a:spcBef>
              <a:buNone/>
            </a:pPr>
            <a:r>
              <a:rPr lang="en-GB"/>
              <a:t>Operational Queries</a:t>
            </a:r>
          </a:p>
        </p:txBody>
      </p:sp>
      <p:sp>
        <p:nvSpPr>
          <p:cNvPr id="192" name="Shape 192"/>
          <p:cNvSpPr txBox="1">
            <a:spLocks noGrp="1"/>
          </p:cNvSpPr>
          <p:nvPr>
            <p:ph type="body" idx="1"/>
          </p:nvPr>
        </p:nvSpPr>
        <p:spPr>
          <a:xfrm>
            <a:off x="228625" y="973725"/>
            <a:ext cx="7754087" cy="3339000"/>
          </a:xfrm>
          <a:prstGeom prst="rect">
            <a:avLst/>
          </a:prstGeom>
        </p:spPr>
        <p:txBody>
          <a:bodyPr lIns="91425" tIns="91425" rIns="91425" bIns="91425" anchor="t" anchorCtr="0">
            <a:noAutofit/>
          </a:bodyPr>
          <a:lstStyle/>
          <a:p>
            <a:pPr lvl="0">
              <a:buNone/>
            </a:pPr>
            <a:r>
              <a:rPr lang="en-GB" sz="1400" b="1" dirty="0"/>
              <a:t>Update billing information when a doctor visits a patient </a:t>
            </a:r>
            <a:r>
              <a:rPr lang="en-GB" b="1" dirty="0" smtClean="0"/>
              <a:t>-</a:t>
            </a:r>
            <a:endParaRPr lang="en-GB" b="1" dirty="0"/>
          </a:p>
          <a:p>
            <a:pPr lvl="0">
              <a:spcBef>
                <a:spcPts val="0"/>
              </a:spcBef>
              <a:buNone/>
            </a:pPr>
            <a:r>
              <a:rPr lang="en-GB" sz="1400" dirty="0" smtClean="0"/>
              <a:t>  When an employee is signed in, he will enter the patient id whom he attended. On submitting the id, a query will run that will update the billing cost as “dues” in patient table by adding that particular doctor cost to pending dues. This module will also inform about the employee details who attended that patient. The billing module is available after patient login.</a:t>
            </a:r>
            <a:endParaRPr lang="en-GB" sz="1400" dirty="0"/>
          </a:p>
          <a:p>
            <a:pPr lvl="0" rtl="0">
              <a:spcBef>
                <a:spcPts val="0"/>
              </a:spcBef>
              <a:buNone/>
            </a:pPr>
            <a:endParaRPr sz="1600" dirty="0"/>
          </a:p>
          <a:p>
            <a:pPr lvl="0">
              <a:lnSpc>
                <a:spcPct val="100000"/>
              </a:lnSpc>
              <a:spcBef>
                <a:spcPts val="0"/>
              </a:spcBef>
              <a:spcAft>
                <a:spcPts val="0"/>
              </a:spcAft>
              <a:buNone/>
            </a:pPr>
            <a:endParaRPr sz="1400" b="1" dirty="0">
              <a:solidFill>
                <a:srgbClr val="000000"/>
              </a:solidFill>
              <a:latin typeface="Arial"/>
              <a:ea typeface="Arial"/>
              <a:cs typeface="Arial"/>
              <a:sym typeface="Arial"/>
            </a:endParaRPr>
          </a:p>
          <a:p>
            <a:pPr lvl="0">
              <a:lnSpc>
                <a:spcPct val="100000"/>
              </a:lnSpc>
              <a:spcBef>
                <a:spcPts val="0"/>
              </a:spcBef>
              <a:spcAft>
                <a:spcPts val="0"/>
              </a:spcAft>
              <a:buNone/>
            </a:pPr>
            <a:endParaRPr sz="1400" dirty="0">
              <a:solidFill>
                <a:srgbClr val="000000"/>
              </a:solidFill>
              <a:latin typeface="Arial"/>
              <a:ea typeface="Arial"/>
              <a:cs typeface="Arial"/>
              <a:sym typeface="Arial"/>
            </a:endParaRPr>
          </a:p>
          <a:p>
            <a:pPr lvl="0" rtl="0">
              <a:spcBef>
                <a:spcPts val="0"/>
              </a:spcBef>
              <a:buNone/>
            </a:pPr>
            <a:endParaRPr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9300" y="3136392"/>
            <a:ext cx="3389823" cy="1506038"/>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45462" y="2167128"/>
            <a:ext cx="4056122" cy="2698593"/>
          </a:xfrm>
          <a:prstGeom prst="rect">
            <a:avLst/>
          </a:prstGeom>
        </p:spPr>
      </p:pic>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Shape 198"/>
          <p:cNvSpPr txBox="1">
            <a:spLocks noGrp="1"/>
          </p:cNvSpPr>
          <p:nvPr>
            <p:ph type="title"/>
          </p:nvPr>
        </p:nvSpPr>
        <p:spPr>
          <a:xfrm>
            <a:off x="159300" y="257600"/>
            <a:ext cx="8520600" cy="607800"/>
          </a:xfrm>
          <a:prstGeom prst="rect">
            <a:avLst/>
          </a:prstGeom>
        </p:spPr>
        <p:txBody>
          <a:bodyPr lIns="91425" tIns="91425" rIns="91425" bIns="91425" anchor="t" anchorCtr="0">
            <a:noAutofit/>
          </a:bodyPr>
          <a:lstStyle/>
          <a:p>
            <a:pPr lvl="0" rtl="0">
              <a:spcBef>
                <a:spcPts val="0"/>
              </a:spcBef>
              <a:buNone/>
            </a:pPr>
            <a:r>
              <a:rPr lang="en-GB"/>
              <a:t>Operational Queries</a:t>
            </a:r>
          </a:p>
        </p:txBody>
      </p:sp>
      <p:sp>
        <p:nvSpPr>
          <p:cNvPr id="199" name="Shape 199"/>
          <p:cNvSpPr txBox="1">
            <a:spLocks noGrp="1"/>
          </p:cNvSpPr>
          <p:nvPr>
            <p:ph type="body" idx="1"/>
          </p:nvPr>
        </p:nvSpPr>
        <p:spPr>
          <a:xfrm>
            <a:off x="235500" y="1077475"/>
            <a:ext cx="8030676" cy="3339000"/>
          </a:xfrm>
          <a:prstGeom prst="rect">
            <a:avLst/>
          </a:prstGeom>
        </p:spPr>
        <p:txBody>
          <a:bodyPr lIns="91425" tIns="91425" rIns="91425" bIns="91425" anchor="t" anchorCtr="0">
            <a:noAutofit/>
          </a:bodyPr>
          <a:lstStyle/>
          <a:p>
            <a:pPr lvl="0">
              <a:buNone/>
            </a:pPr>
            <a:r>
              <a:rPr lang="en-GB" sz="1400" b="1" dirty="0"/>
              <a:t>Calculate total bill of a patient </a:t>
            </a:r>
            <a:r>
              <a:rPr lang="en-GB" sz="1400" b="1" dirty="0" smtClean="0"/>
              <a:t>based: </a:t>
            </a:r>
          </a:p>
          <a:p>
            <a:pPr lvl="0">
              <a:buNone/>
            </a:pPr>
            <a:r>
              <a:rPr lang="en-US" dirty="0" smtClean="0"/>
              <a:t>   Here a join query will run that will give the billing cost of patient </a:t>
            </a:r>
            <a:r>
              <a:rPr lang="en-GB" sz="1400" dirty="0"/>
              <a:t>based on room charges, treatment charges, visit charges and doctor charges</a:t>
            </a:r>
            <a:endParaRPr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1520" y="1851684"/>
            <a:ext cx="6089904" cy="3206061"/>
          </a:xfrm>
          <a:prstGeom prst="rect">
            <a:avLst/>
          </a:prstGeom>
        </p:spPr>
      </p:pic>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Shape 206"/>
          <p:cNvSpPr txBox="1">
            <a:spLocks noGrp="1"/>
          </p:cNvSpPr>
          <p:nvPr>
            <p:ph type="title"/>
          </p:nvPr>
        </p:nvSpPr>
        <p:spPr>
          <a:xfrm>
            <a:off x="159300" y="181400"/>
            <a:ext cx="8520600" cy="607800"/>
          </a:xfrm>
          <a:prstGeom prst="rect">
            <a:avLst/>
          </a:prstGeom>
        </p:spPr>
        <p:txBody>
          <a:bodyPr lIns="91425" tIns="91425" rIns="91425" bIns="91425" anchor="t" anchorCtr="0">
            <a:noAutofit/>
          </a:bodyPr>
          <a:lstStyle/>
          <a:p>
            <a:pPr lvl="0" rtl="0">
              <a:spcBef>
                <a:spcPts val="0"/>
              </a:spcBef>
              <a:buNone/>
            </a:pPr>
            <a:r>
              <a:rPr lang="en-GB"/>
              <a:t>Operational Queries</a:t>
            </a:r>
          </a:p>
        </p:txBody>
      </p:sp>
      <p:sp>
        <p:nvSpPr>
          <p:cNvPr id="207" name="Shape 207"/>
          <p:cNvSpPr txBox="1">
            <a:spLocks noGrp="1"/>
          </p:cNvSpPr>
          <p:nvPr>
            <p:ph type="body" idx="1"/>
          </p:nvPr>
        </p:nvSpPr>
        <p:spPr>
          <a:xfrm>
            <a:off x="387900" y="1001275"/>
            <a:ext cx="7421076" cy="3339000"/>
          </a:xfrm>
          <a:prstGeom prst="rect">
            <a:avLst/>
          </a:prstGeom>
        </p:spPr>
        <p:txBody>
          <a:bodyPr lIns="91425" tIns="91425" rIns="91425" bIns="91425" anchor="t" anchorCtr="0">
            <a:noAutofit/>
          </a:bodyPr>
          <a:lstStyle/>
          <a:p>
            <a:pPr lvl="0">
              <a:spcBef>
                <a:spcPts val="0"/>
              </a:spcBef>
              <a:buNone/>
            </a:pPr>
            <a:r>
              <a:rPr lang="en-GB" b="1" dirty="0" smtClean="0"/>
              <a:t>Alert Mail</a:t>
            </a:r>
            <a:endParaRPr lang="en-GB" b="1" dirty="0"/>
          </a:p>
          <a:p>
            <a:pPr lvl="0">
              <a:spcBef>
                <a:spcPts val="0"/>
              </a:spcBef>
              <a:buNone/>
            </a:pPr>
            <a:r>
              <a:rPr lang="en-GB" sz="1400" dirty="0" smtClean="0"/>
              <a:t>Send </a:t>
            </a:r>
            <a:r>
              <a:rPr lang="en-GB" sz="1400" dirty="0"/>
              <a:t>email alert to main doctor if certain reading is greater than a threshold </a:t>
            </a:r>
            <a:r>
              <a:rPr lang="en-GB" sz="1400" dirty="0" smtClean="0"/>
              <a:t>value.</a:t>
            </a:r>
            <a:endParaRPr lang="en-GB" sz="1400" dirty="0"/>
          </a:p>
          <a:p>
            <a:pPr lvl="0" rtl="0">
              <a:spcBef>
                <a:spcPts val="0"/>
              </a:spcBef>
              <a:buNone/>
            </a:pPr>
            <a:endParaRPr sz="1600" dirty="0"/>
          </a:p>
          <a:p>
            <a:pPr lvl="0" rtl="0">
              <a:spcBef>
                <a:spcPts val="0"/>
              </a:spcBef>
              <a:buNone/>
            </a:pPr>
            <a:endParaRPr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9300" y="1785257"/>
            <a:ext cx="4673957" cy="2995693"/>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22847" y="1573182"/>
            <a:ext cx="4314729" cy="1654708"/>
          </a:xfrm>
          <a:prstGeom prst="rect">
            <a:avLst/>
          </a:prstGeom>
        </p:spPr>
      </p:pic>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 name="Text Placeholder 1"/>
          <p:cNvSpPr>
            <a:spLocks noGrp="1"/>
          </p:cNvSpPr>
          <p:nvPr>
            <p:ph type="body" idx="1"/>
          </p:nvPr>
        </p:nvSpPr>
        <p:spPr>
          <a:xfrm>
            <a:off x="73956" y="260611"/>
            <a:ext cx="8520600" cy="3339000"/>
          </a:xfrm>
        </p:spPr>
        <p:txBody>
          <a:bodyPr/>
          <a:lstStyle/>
          <a:p>
            <a:pPr lvl="0"/>
            <a:r>
              <a:rPr lang="en-GB" sz="1400" b="1" dirty="0"/>
              <a:t>Display all the analytical information in form of graphs and </a:t>
            </a:r>
            <a:r>
              <a:rPr lang="en-GB" sz="1400" b="1" dirty="0" smtClean="0"/>
              <a:t>chart</a:t>
            </a:r>
            <a:endParaRPr lang="en-GB" sz="1400" dirty="0"/>
          </a:p>
          <a:p>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616" y="710010"/>
            <a:ext cx="7635240" cy="4287196"/>
          </a:xfrm>
          <a:prstGeom prst="rect">
            <a:avLst/>
          </a:prstGeom>
        </p:spPr>
      </p:pic>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1458" y="414296"/>
            <a:ext cx="7341838" cy="4094683"/>
          </a:xfrm>
          <a:prstGeom prst="rect">
            <a:avLst/>
          </a:prstGeom>
        </p:spPr>
      </p:pic>
    </p:spTree>
    <p:extLst>
      <p:ext uri="{BB962C8B-B14F-4D97-AF65-F5344CB8AC3E}">
        <p14:creationId xmlns:p14="http://schemas.microsoft.com/office/powerpoint/2010/main" val="219166609"/>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Shape 91"/>
          <p:cNvSpPr txBox="1">
            <a:spLocks noGrp="1"/>
          </p:cNvSpPr>
          <p:nvPr>
            <p:ph type="title"/>
          </p:nvPr>
        </p:nvSpPr>
        <p:spPr>
          <a:prstGeom prst="rect">
            <a:avLst/>
          </a:prstGeom>
        </p:spPr>
        <p:txBody>
          <a:bodyPr lIns="91425" tIns="91425" rIns="91425" bIns="91425" anchor="t" anchorCtr="0">
            <a:noAutofit/>
          </a:bodyPr>
          <a:lstStyle/>
          <a:p>
            <a:pPr lvl="0">
              <a:spcBef>
                <a:spcPts val="0"/>
              </a:spcBef>
              <a:buNone/>
            </a:pPr>
            <a:r>
              <a:rPr lang="en-GB"/>
              <a:t>Application Description</a:t>
            </a:r>
          </a:p>
        </p:txBody>
      </p:sp>
      <p:sp>
        <p:nvSpPr>
          <p:cNvPr id="92" name="Shape 92"/>
          <p:cNvSpPr txBox="1">
            <a:spLocks noGrp="1"/>
          </p:cNvSpPr>
          <p:nvPr>
            <p:ph type="body" idx="1"/>
          </p:nvPr>
        </p:nvSpPr>
        <p:spPr>
          <a:xfrm>
            <a:off x="311700" y="1229875"/>
            <a:ext cx="7980962" cy="3339000"/>
          </a:xfrm>
          <a:prstGeom prst="rect">
            <a:avLst/>
          </a:prstGeom>
        </p:spPr>
        <p:txBody>
          <a:bodyPr lIns="91425" tIns="91425" rIns="91425" bIns="91425" anchor="t" anchorCtr="0">
            <a:noAutofit/>
          </a:bodyPr>
          <a:lstStyle/>
          <a:p>
            <a:pPr lvl="0" rtl="0">
              <a:spcBef>
                <a:spcPts val="0"/>
              </a:spcBef>
              <a:buNone/>
            </a:pPr>
            <a:r>
              <a:rPr lang="en-GB" sz="1800" dirty="0" smtClean="0"/>
              <a:t>Hospital Management Application </a:t>
            </a:r>
            <a:r>
              <a:rPr lang="en-GB" sz="1800" dirty="0"/>
              <a:t>with various features:</a:t>
            </a:r>
          </a:p>
          <a:p>
            <a:pPr marL="914400" lvl="0" indent="-317500" rtl="0">
              <a:spcBef>
                <a:spcPts val="0"/>
              </a:spcBef>
              <a:buSzPct val="100000"/>
            </a:pPr>
            <a:r>
              <a:rPr lang="en-GB" sz="1800" dirty="0"/>
              <a:t>Sign up and Login for </a:t>
            </a:r>
            <a:r>
              <a:rPr lang="en-GB" sz="1800" dirty="0" smtClean="0"/>
              <a:t>Patient and Employee</a:t>
            </a:r>
            <a:endParaRPr lang="en-GB" sz="1800" dirty="0"/>
          </a:p>
          <a:p>
            <a:pPr marL="914400" lvl="0" indent="-317500" rtl="0">
              <a:spcBef>
                <a:spcPts val="0"/>
              </a:spcBef>
              <a:buSzPct val="100000"/>
            </a:pPr>
            <a:r>
              <a:rPr lang="en-GB" sz="1800" dirty="0" smtClean="0"/>
              <a:t>Search Employee based on department, employee geo- location</a:t>
            </a:r>
            <a:endParaRPr lang="en-GB" sz="1800" dirty="0"/>
          </a:p>
          <a:p>
            <a:pPr marL="914400" lvl="0" indent="-317500" rtl="0">
              <a:spcBef>
                <a:spcPts val="0"/>
              </a:spcBef>
              <a:buSzPct val="100000"/>
            </a:pPr>
            <a:r>
              <a:rPr lang="en-GB" sz="1800" dirty="0" smtClean="0"/>
              <a:t>Search and display all patients of a doctor</a:t>
            </a:r>
          </a:p>
          <a:p>
            <a:pPr marL="914400" lvl="0" indent="-317500" rtl="0">
              <a:spcBef>
                <a:spcPts val="0"/>
              </a:spcBef>
              <a:buSzPct val="100000"/>
            </a:pPr>
            <a:r>
              <a:rPr lang="en-GB" sz="1800" dirty="0" smtClean="0"/>
              <a:t>Calculate total bill of a patient based on room charges, treatment charges, visit charges and doctor charges.</a:t>
            </a:r>
            <a:endParaRPr lang="en-GB" sz="1800" dirty="0"/>
          </a:p>
          <a:p>
            <a:pPr marL="914400" lvl="0" indent="-317500" rtl="0">
              <a:spcBef>
                <a:spcPts val="0"/>
              </a:spcBef>
              <a:buSzPct val="100000"/>
            </a:pPr>
            <a:r>
              <a:rPr lang="en-GB" sz="1800" dirty="0" smtClean="0"/>
              <a:t>Update billing information when a doctor visits a patient.</a:t>
            </a:r>
            <a:endParaRPr lang="en-GB" sz="1800" dirty="0"/>
          </a:p>
          <a:p>
            <a:pPr marL="914400" lvl="0" indent="-317500" rtl="0">
              <a:spcBef>
                <a:spcPts val="0"/>
              </a:spcBef>
              <a:buSzPct val="100000"/>
            </a:pPr>
            <a:r>
              <a:rPr lang="en-GB" sz="1800" dirty="0" smtClean="0"/>
              <a:t>Send email alert to main doctor if certain reading is greater than a threshold value</a:t>
            </a:r>
          </a:p>
          <a:p>
            <a:pPr marL="914400" lvl="0" indent="-317500" rtl="0">
              <a:spcBef>
                <a:spcPts val="0"/>
              </a:spcBef>
              <a:buSzPct val="100000"/>
            </a:pPr>
            <a:r>
              <a:rPr lang="en-GB" sz="1800" dirty="0" smtClean="0"/>
              <a:t>Display all the analytical information in form of graphs and chart</a:t>
            </a:r>
            <a:r>
              <a:rPr lang="en-GB" sz="1800" dirty="0" smtClean="0"/>
              <a:t>.</a:t>
            </a:r>
          </a:p>
          <a:p>
            <a:pPr marL="914400" lvl="0" indent="-317500" rtl="0">
              <a:spcBef>
                <a:spcPts val="0"/>
              </a:spcBef>
              <a:buSzPct val="100000"/>
            </a:pPr>
            <a:r>
              <a:rPr lang="en-GB" sz="1800" dirty="0" smtClean="0"/>
              <a:t>Implemented ORM.</a:t>
            </a:r>
            <a:endParaRPr lang="en-GB" sz="1800" dirty="0" smtClean="0"/>
          </a:p>
          <a:p>
            <a:pPr marL="914400" lvl="0" indent="-317500" rtl="0">
              <a:spcBef>
                <a:spcPts val="0"/>
              </a:spcBef>
              <a:buSzPct val="100000"/>
            </a:pPr>
            <a:endParaRPr lang="en-GB" sz="1400" dirty="0" smtClean="0"/>
          </a:p>
          <a:p>
            <a:pPr marL="914400" lvl="0" indent="-317500" rtl="0">
              <a:spcBef>
                <a:spcPts val="0"/>
              </a:spcBef>
              <a:buSzPct val="100000"/>
            </a:pPr>
            <a:endParaRPr lang="en-GB" sz="1400" dirty="0"/>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4136" y="460757"/>
            <a:ext cx="7836048" cy="4367276"/>
          </a:xfrm>
          <a:prstGeom prst="rect">
            <a:avLst/>
          </a:prstGeom>
        </p:spPr>
      </p:pic>
    </p:spTree>
    <p:extLst>
      <p:ext uri="{BB962C8B-B14F-4D97-AF65-F5344CB8AC3E}">
        <p14:creationId xmlns:p14="http://schemas.microsoft.com/office/powerpoint/2010/main" val="281460004"/>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Shape 256"/>
          <p:cNvSpPr txBox="1">
            <a:spLocks noGrp="1"/>
          </p:cNvSpPr>
          <p:nvPr>
            <p:ph type="title"/>
          </p:nvPr>
        </p:nvSpPr>
        <p:spPr>
          <a:xfrm>
            <a:off x="235500" y="257600"/>
            <a:ext cx="8520600" cy="607800"/>
          </a:xfrm>
          <a:prstGeom prst="rect">
            <a:avLst/>
          </a:prstGeom>
        </p:spPr>
        <p:txBody>
          <a:bodyPr lIns="91425" tIns="91425" rIns="91425" bIns="91425" anchor="t" anchorCtr="0">
            <a:noAutofit/>
          </a:bodyPr>
          <a:lstStyle/>
          <a:p>
            <a:pPr lvl="0" rtl="0">
              <a:spcBef>
                <a:spcPts val="0"/>
              </a:spcBef>
              <a:buNone/>
            </a:pPr>
            <a:r>
              <a:rPr lang="en-GB"/>
              <a:t>OLAP Queries</a:t>
            </a:r>
          </a:p>
        </p:txBody>
      </p:sp>
      <p:sp>
        <p:nvSpPr>
          <p:cNvPr id="257" name="Shape 257"/>
          <p:cNvSpPr txBox="1">
            <a:spLocks noGrp="1"/>
          </p:cNvSpPr>
          <p:nvPr>
            <p:ph type="body" idx="1"/>
          </p:nvPr>
        </p:nvSpPr>
        <p:spPr>
          <a:xfrm>
            <a:off x="311700" y="1001275"/>
            <a:ext cx="8520600" cy="3339000"/>
          </a:xfrm>
          <a:prstGeom prst="rect">
            <a:avLst/>
          </a:prstGeom>
        </p:spPr>
        <p:txBody>
          <a:bodyPr lIns="91425" tIns="91425" rIns="91425" bIns="91425" anchor="t" anchorCtr="0">
            <a:noAutofit/>
          </a:bodyPr>
          <a:lstStyle/>
          <a:p>
            <a:pPr lvl="0" algn="just" rtl="0">
              <a:spcBef>
                <a:spcPts val="0"/>
              </a:spcBef>
              <a:buNone/>
            </a:pPr>
            <a:r>
              <a:rPr lang="en-GB" dirty="0" smtClean="0"/>
              <a:t>Drill Up: </a:t>
            </a:r>
          </a:p>
          <a:p>
            <a:pPr algn="just">
              <a:buNone/>
            </a:pPr>
            <a:r>
              <a:rPr lang="en-GB" dirty="0" smtClean="0"/>
              <a:t>   In </a:t>
            </a:r>
            <a:r>
              <a:rPr lang="en-GB" dirty="0"/>
              <a:t>this query we are drilling up or perform aggregation on the </a:t>
            </a:r>
            <a:r>
              <a:rPr lang="en-GB" dirty="0" smtClean="0"/>
              <a:t>dimension time</a:t>
            </a:r>
            <a:r>
              <a:rPr lang="en-GB" dirty="0"/>
              <a:t>. Following is </a:t>
            </a:r>
            <a:r>
              <a:rPr lang="en-GB" dirty="0" smtClean="0"/>
              <a:t>the hierarchy </a:t>
            </a:r>
            <a:r>
              <a:rPr lang="en-GB" dirty="0"/>
              <a:t>structure which is traversed when we are drilling up</a:t>
            </a:r>
          </a:p>
          <a:p>
            <a:pPr algn="just">
              <a:buNone/>
            </a:pPr>
            <a:r>
              <a:rPr lang="en-GB" dirty="0" smtClean="0"/>
              <a:t>   Days </a:t>
            </a:r>
            <a:r>
              <a:rPr lang="en-GB" dirty="0"/>
              <a:t>→ Weeks → Months → Year</a:t>
            </a:r>
          </a:p>
          <a:p>
            <a:pPr marL="0" lvl="0" indent="0" algn="just" rtl="0">
              <a:spcBef>
                <a:spcPts val="0"/>
              </a:spcBef>
              <a:spcAft>
                <a:spcPts val="0"/>
              </a:spcAft>
              <a:buNone/>
            </a:pPr>
            <a:endParaRPr lang="en-US" sz="1100" dirty="0" smtClean="0">
              <a:solidFill>
                <a:srgbClr val="000000"/>
              </a:solidFill>
              <a:latin typeface="Arial"/>
              <a:ea typeface="Arial"/>
              <a:cs typeface="Arial"/>
              <a:sym typeface="Arial"/>
            </a:endParaRPr>
          </a:p>
          <a:p>
            <a:pPr marL="0" lvl="0" indent="0" algn="just" rtl="0">
              <a:spcBef>
                <a:spcPts val="0"/>
              </a:spcBef>
              <a:spcAft>
                <a:spcPts val="0"/>
              </a:spcAft>
              <a:buNone/>
            </a:pPr>
            <a:endParaRPr lang="en-US" sz="1100" dirty="0">
              <a:solidFill>
                <a:srgbClr val="000000"/>
              </a:solidFill>
              <a:latin typeface="Arial"/>
              <a:ea typeface="Arial"/>
              <a:cs typeface="Arial"/>
              <a:sym typeface="Arial"/>
            </a:endParaRPr>
          </a:p>
          <a:p>
            <a:pPr marL="0" lvl="0" indent="0" algn="just" rtl="0">
              <a:spcBef>
                <a:spcPts val="0"/>
              </a:spcBef>
              <a:spcAft>
                <a:spcPts val="0"/>
              </a:spcAft>
              <a:buNone/>
            </a:pPr>
            <a:endParaRPr lang="en-US" sz="1100" dirty="0" smtClean="0">
              <a:solidFill>
                <a:srgbClr val="000000"/>
              </a:solidFill>
              <a:latin typeface="Arial"/>
              <a:ea typeface="Arial"/>
              <a:cs typeface="Arial"/>
              <a:sym typeface="Arial"/>
            </a:endParaRPr>
          </a:p>
          <a:p>
            <a:pPr marL="0" lvl="0" indent="0" algn="just" rtl="0">
              <a:spcBef>
                <a:spcPts val="0"/>
              </a:spcBef>
              <a:spcAft>
                <a:spcPts val="0"/>
              </a:spcAft>
              <a:buNone/>
            </a:pPr>
            <a:endParaRPr lang="en-US" sz="1100" dirty="0" smtClean="0">
              <a:solidFill>
                <a:srgbClr val="000000"/>
              </a:solidFill>
              <a:latin typeface="Arial"/>
              <a:ea typeface="Arial"/>
              <a:cs typeface="Arial"/>
              <a:sym typeface="Arial"/>
            </a:endParaRPr>
          </a:p>
          <a:p>
            <a:pPr marL="0" lvl="0" indent="0" algn="just" rtl="0">
              <a:spcBef>
                <a:spcPts val="0"/>
              </a:spcBef>
              <a:spcAft>
                <a:spcPts val="0"/>
              </a:spcAft>
              <a:buNone/>
            </a:pPr>
            <a:endParaRPr lang="en-US" sz="1100" dirty="0">
              <a:solidFill>
                <a:srgbClr val="000000"/>
              </a:solidFill>
              <a:latin typeface="Arial"/>
              <a:ea typeface="Arial"/>
              <a:cs typeface="Arial"/>
              <a:sym typeface="Arial"/>
            </a:endParaRPr>
          </a:p>
          <a:p>
            <a:pPr marL="0" lvl="0" indent="0" algn="just" rtl="0">
              <a:spcBef>
                <a:spcPts val="0"/>
              </a:spcBef>
              <a:spcAft>
                <a:spcPts val="0"/>
              </a:spcAft>
              <a:buNone/>
            </a:pPr>
            <a:endParaRPr lang="en-US" sz="1100" dirty="0" smtClean="0">
              <a:solidFill>
                <a:srgbClr val="000000"/>
              </a:solidFill>
              <a:latin typeface="Arial"/>
              <a:ea typeface="Arial"/>
              <a:cs typeface="Arial"/>
              <a:sym typeface="Arial"/>
            </a:endParaRPr>
          </a:p>
          <a:p>
            <a:pPr marL="0" lvl="0" indent="0" algn="just" rtl="0">
              <a:spcBef>
                <a:spcPts val="0"/>
              </a:spcBef>
              <a:spcAft>
                <a:spcPts val="0"/>
              </a:spcAft>
              <a:buNone/>
            </a:pPr>
            <a:endParaRPr lang="en-US" sz="1100" dirty="0">
              <a:solidFill>
                <a:srgbClr val="000000"/>
              </a:solidFill>
              <a:latin typeface="Arial"/>
              <a:ea typeface="Arial"/>
              <a:cs typeface="Arial"/>
              <a:sym typeface="Arial"/>
            </a:endParaRPr>
          </a:p>
          <a:p>
            <a:pPr marL="0" lvl="0" indent="0" algn="just" rtl="0">
              <a:spcBef>
                <a:spcPts val="0"/>
              </a:spcBef>
              <a:spcAft>
                <a:spcPts val="0"/>
              </a:spcAft>
              <a:buNone/>
            </a:pPr>
            <a:endParaRPr lang="en-US" sz="1100" dirty="0">
              <a:solidFill>
                <a:srgbClr val="000000"/>
              </a:solidFill>
              <a:latin typeface="Arial"/>
              <a:ea typeface="Arial"/>
              <a:cs typeface="Arial"/>
              <a:sym typeface="Arial"/>
            </a:endParaRPr>
          </a:p>
          <a:p>
            <a:pPr marL="0" lvl="0" indent="0" algn="just" rtl="0">
              <a:spcBef>
                <a:spcPts val="0"/>
              </a:spcBef>
              <a:spcAft>
                <a:spcPts val="0"/>
              </a:spcAft>
              <a:buNone/>
            </a:pPr>
            <a:endParaRPr sz="1100" dirty="0">
              <a:solidFill>
                <a:srgbClr val="000000"/>
              </a:solidFill>
              <a:latin typeface="Arial"/>
              <a:ea typeface="Arial"/>
              <a:cs typeface="Arial"/>
              <a:sym typeface="Aria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7798" y="2096196"/>
            <a:ext cx="7035800" cy="2667000"/>
          </a:xfrm>
          <a:prstGeom prst="rect">
            <a:avLst/>
          </a:prstGeom>
        </p:spPr>
      </p:pic>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61388" y="440734"/>
            <a:ext cx="8520600" cy="3993479"/>
          </a:xfrm>
        </p:spPr>
        <p:txBody>
          <a:bodyPr/>
          <a:lstStyle/>
          <a:p>
            <a:pPr lvl="0"/>
            <a:r>
              <a:rPr lang="en-GB" dirty="0"/>
              <a:t>Drill Down</a:t>
            </a:r>
            <a:r>
              <a:rPr lang="en-GB" dirty="0" smtClean="0"/>
              <a:t>:</a:t>
            </a:r>
          </a:p>
          <a:p>
            <a:r>
              <a:rPr lang="en-GB" dirty="0"/>
              <a:t>In this query we are drilling down on the dimension time. </a:t>
            </a:r>
            <a:endParaRPr lang="en-GB" dirty="0" smtClean="0"/>
          </a:p>
          <a:p>
            <a:r>
              <a:rPr lang="en-GB" dirty="0" smtClean="0"/>
              <a:t>Following </a:t>
            </a:r>
            <a:r>
              <a:rPr lang="en-GB" dirty="0"/>
              <a:t>is </a:t>
            </a:r>
            <a:r>
              <a:rPr lang="en-GB" dirty="0" smtClean="0"/>
              <a:t>the hierarchy </a:t>
            </a:r>
            <a:r>
              <a:rPr lang="en-GB" dirty="0"/>
              <a:t>structure which is traversed when we are drilling down</a:t>
            </a:r>
          </a:p>
          <a:p>
            <a:r>
              <a:rPr lang="en-GB" dirty="0"/>
              <a:t>Year → Month → week → day</a:t>
            </a:r>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3029" y="1535822"/>
            <a:ext cx="7315200" cy="1803301"/>
          </a:xfrm>
          <a:prstGeom prst="rect">
            <a:avLst/>
          </a:prstGeom>
        </p:spPr>
      </p:pic>
    </p:spTree>
    <p:extLst>
      <p:ext uri="{BB962C8B-B14F-4D97-AF65-F5344CB8AC3E}">
        <p14:creationId xmlns:p14="http://schemas.microsoft.com/office/powerpoint/2010/main" val="109380332"/>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Shape 262"/>
          <p:cNvSpPr txBox="1">
            <a:spLocks noGrp="1"/>
          </p:cNvSpPr>
          <p:nvPr>
            <p:ph type="title"/>
          </p:nvPr>
        </p:nvSpPr>
        <p:spPr>
          <a:prstGeom prst="rect">
            <a:avLst/>
          </a:prstGeom>
        </p:spPr>
        <p:txBody>
          <a:bodyPr lIns="91425" tIns="91425" rIns="91425" bIns="91425" anchor="t" anchorCtr="0">
            <a:noAutofit/>
          </a:bodyPr>
          <a:lstStyle/>
          <a:p>
            <a:pPr lvl="0" rtl="0">
              <a:spcBef>
                <a:spcPts val="0"/>
              </a:spcBef>
              <a:buNone/>
            </a:pPr>
            <a:r>
              <a:rPr lang="en-GB"/>
              <a:t>OLAP Queries</a:t>
            </a:r>
          </a:p>
        </p:txBody>
      </p:sp>
      <p:sp>
        <p:nvSpPr>
          <p:cNvPr id="263" name="Shape 263"/>
          <p:cNvSpPr txBox="1">
            <a:spLocks noGrp="1"/>
          </p:cNvSpPr>
          <p:nvPr>
            <p:ph type="body" idx="1"/>
          </p:nvPr>
        </p:nvSpPr>
        <p:spPr>
          <a:prstGeom prst="rect">
            <a:avLst/>
          </a:prstGeom>
        </p:spPr>
        <p:txBody>
          <a:bodyPr lIns="91425" tIns="91425" rIns="91425" bIns="91425" anchor="t" anchorCtr="0">
            <a:noAutofit/>
          </a:bodyPr>
          <a:lstStyle/>
          <a:p>
            <a:pPr lvl="0" algn="just">
              <a:spcBef>
                <a:spcPts val="0"/>
              </a:spcBef>
              <a:buNone/>
            </a:pPr>
            <a:r>
              <a:rPr lang="en-GB" dirty="0"/>
              <a:t>Slice:</a:t>
            </a:r>
          </a:p>
          <a:p>
            <a:r>
              <a:rPr lang="en-US" dirty="0"/>
              <a:t>Slice performs a selection on one dimension of the data cube. Here we </a:t>
            </a:r>
            <a:r>
              <a:rPr lang="en-US" dirty="0" smtClean="0"/>
              <a:t>are selecting </a:t>
            </a:r>
            <a:r>
              <a:rPr lang="en-US" dirty="0"/>
              <a:t>the dimension </a:t>
            </a:r>
            <a:r>
              <a:rPr lang="en-US" dirty="0" smtClean="0"/>
              <a:t>Treatment type </a:t>
            </a:r>
            <a:r>
              <a:rPr lang="en-US" dirty="0"/>
              <a:t>which has a value equal to "Heart </a:t>
            </a:r>
            <a:r>
              <a:rPr lang="en-US" dirty="0" smtClean="0"/>
              <a:t>Rate"</a:t>
            </a:r>
            <a:endParaRPr lang="en-GB" dirty="0" smtClean="0"/>
          </a:p>
          <a:p>
            <a:pPr marR="0" lvl="0" algn="just" rtl="0">
              <a:lnSpc>
                <a:spcPct val="115000"/>
              </a:lnSpc>
              <a:spcBef>
                <a:spcPts val="0"/>
              </a:spcBef>
              <a:spcAft>
                <a:spcPts val="1600"/>
              </a:spcAft>
              <a:buNone/>
            </a:pPr>
            <a:endParaRPr lang="en-GB" dirty="0" smtClean="0"/>
          </a:p>
          <a:p>
            <a:pPr marR="0" lvl="0" algn="just" rtl="0">
              <a:lnSpc>
                <a:spcPct val="115000"/>
              </a:lnSpc>
              <a:spcBef>
                <a:spcPts val="0"/>
              </a:spcBef>
              <a:spcAft>
                <a:spcPts val="1600"/>
              </a:spcAft>
              <a:buNone/>
            </a:pPr>
            <a:r>
              <a:rPr lang="en-GB" dirty="0" smtClean="0"/>
              <a:t>Dice</a:t>
            </a:r>
            <a:r>
              <a:rPr lang="en-GB" dirty="0"/>
              <a:t>:</a:t>
            </a:r>
          </a:p>
          <a:p>
            <a:r>
              <a:rPr lang="en-US" sz="1100" dirty="0"/>
              <a:t>The dice operation defines a </a:t>
            </a:r>
            <a:r>
              <a:rPr lang="en-US" sz="1100" dirty="0" err="1"/>
              <a:t>subcube</a:t>
            </a:r>
            <a:r>
              <a:rPr lang="en-US" sz="1100" dirty="0"/>
              <a:t> by performing a selection on two or </a:t>
            </a:r>
            <a:r>
              <a:rPr lang="en-US" sz="1100" dirty="0" smtClean="0"/>
              <a:t>more dimensions</a:t>
            </a:r>
            <a:r>
              <a:rPr lang="en-US" sz="1100" dirty="0"/>
              <a:t>. Here dice operation is performed using two </a:t>
            </a:r>
            <a:r>
              <a:rPr lang="en-US" sz="1100" dirty="0" smtClean="0"/>
              <a:t>dimensions Treatment type </a:t>
            </a:r>
            <a:r>
              <a:rPr lang="en-US" sz="1100" dirty="0"/>
              <a:t>and </a:t>
            </a:r>
            <a:r>
              <a:rPr lang="en-US" sz="1100" dirty="0" err="1"/>
              <a:t>Employee_ID</a:t>
            </a:r>
            <a:r>
              <a:rPr lang="en-US" sz="1100" dirty="0"/>
              <a:t>.</a:t>
            </a:r>
            <a:endParaRPr sz="1100" dirty="0">
              <a:solidFill>
                <a:srgbClr val="000000"/>
              </a:solidFill>
              <a:latin typeface="Arial"/>
              <a:ea typeface="Arial"/>
              <a:cs typeface="Arial"/>
              <a:sym typeface="Arial"/>
            </a:endParaRPr>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Shape 268"/>
          <p:cNvSpPr txBox="1">
            <a:spLocks noGrp="1"/>
          </p:cNvSpPr>
          <p:nvPr>
            <p:ph type="body" idx="1"/>
          </p:nvPr>
        </p:nvSpPr>
        <p:spPr>
          <a:xfrm>
            <a:off x="170600" y="902250"/>
            <a:ext cx="8520600" cy="3339000"/>
          </a:xfrm>
          <a:prstGeom prst="rect">
            <a:avLst/>
          </a:prstGeom>
        </p:spPr>
        <p:txBody>
          <a:bodyPr lIns="91425" tIns="91425" rIns="91425" bIns="91425" anchor="t" anchorCtr="0">
            <a:noAutofit/>
          </a:bodyPr>
          <a:lstStyle/>
          <a:p>
            <a:pPr marL="2743200" lvl="0" indent="0" rtl="0">
              <a:spcBef>
                <a:spcPts val="0"/>
              </a:spcBef>
              <a:buNone/>
            </a:pPr>
            <a:endParaRPr/>
          </a:p>
          <a:p>
            <a:pPr marL="2743200" lvl="0" indent="0" rtl="0">
              <a:spcBef>
                <a:spcPts val="0"/>
              </a:spcBef>
              <a:buNone/>
            </a:pPr>
            <a:endParaRPr/>
          </a:p>
          <a:p>
            <a:pPr marL="2743200" lvl="0" indent="0" rtl="0">
              <a:spcBef>
                <a:spcPts val="0"/>
              </a:spcBef>
              <a:buNone/>
            </a:pPr>
            <a:r>
              <a:rPr lang="en-GB" sz="3600"/>
              <a:t>Demo and Q&amp;A</a:t>
            </a:r>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Database and Dataset</a:t>
            </a:r>
            <a:endParaRPr lang="en-US" dirty="0"/>
          </a:p>
        </p:txBody>
      </p:sp>
      <p:sp>
        <p:nvSpPr>
          <p:cNvPr id="3" name="Text Placeholder 2"/>
          <p:cNvSpPr>
            <a:spLocks noGrp="1"/>
          </p:cNvSpPr>
          <p:nvPr>
            <p:ph type="body" idx="1"/>
          </p:nvPr>
        </p:nvSpPr>
        <p:spPr/>
        <p:txBody>
          <a:bodyPr>
            <a:normAutofit/>
          </a:bodyPr>
          <a:lstStyle/>
          <a:p>
            <a:r>
              <a:rPr lang="en-US" sz="2400" dirty="0" smtClean="0"/>
              <a:t>We have two types of databases</a:t>
            </a:r>
          </a:p>
          <a:p>
            <a:pPr marL="411480" lvl="2" indent="0">
              <a:buNone/>
            </a:pPr>
            <a:r>
              <a:rPr lang="en-US" sz="2400" dirty="0" smtClean="0"/>
              <a:t>Operational Database(mysql)</a:t>
            </a:r>
          </a:p>
          <a:p>
            <a:pPr marL="411480" lvl="2" indent="0">
              <a:buNone/>
            </a:pPr>
            <a:r>
              <a:rPr lang="en-US" sz="2400" dirty="0" smtClean="0"/>
              <a:t>Analytical Database(mysql)</a:t>
            </a:r>
          </a:p>
          <a:p>
            <a:pPr marL="411480" lvl="2" indent="0">
              <a:buNone/>
            </a:pPr>
            <a:endParaRPr lang="en-US" sz="2400" dirty="0" smtClean="0"/>
          </a:p>
          <a:p>
            <a:r>
              <a:rPr lang="en-US" sz="2400" dirty="0" smtClean="0"/>
              <a:t>We have used two health data sets</a:t>
            </a:r>
          </a:p>
          <a:p>
            <a:pPr lvl="2"/>
            <a:r>
              <a:rPr lang="en-US" sz="2400" dirty="0" smtClean="0"/>
              <a:t>XML based</a:t>
            </a:r>
          </a:p>
          <a:p>
            <a:pPr lvl="2"/>
            <a:r>
              <a:rPr lang="en-US" sz="2400" dirty="0" smtClean="0"/>
              <a:t>JSON based stored in mongoDB (Multiple sources)</a:t>
            </a:r>
            <a:endParaRPr lang="en-US" sz="2400" dirty="0"/>
          </a:p>
        </p:txBody>
      </p:sp>
    </p:spTree>
    <p:extLst>
      <p:ext uri="{BB962C8B-B14F-4D97-AF65-F5344CB8AC3E}">
        <p14:creationId xmlns:p14="http://schemas.microsoft.com/office/powerpoint/2010/main" val="3214397747"/>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Shape 127"/>
          <p:cNvSpPr txBox="1">
            <a:spLocks noGrp="1"/>
          </p:cNvSpPr>
          <p:nvPr>
            <p:ph type="title"/>
          </p:nvPr>
        </p:nvSpPr>
        <p:spPr>
          <a:prstGeom prst="rect">
            <a:avLst/>
          </a:prstGeom>
        </p:spPr>
        <p:txBody>
          <a:bodyPr lIns="91425" tIns="91425" rIns="91425" bIns="91425" anchor="t" anchorCtr="0">
            <a:noAutofit/>
          </a:bodyPr>
          <a:lstStyle/>
          <a:p>
            <a:pPr lvl="0" rtl="0">
              <a:spcBef>
                <a:spcPts val="0"/>
              </a:spcBef>
              <a:buNone/>
            </a:pPr>
            <a:r>
              <a:rPr lang="en-GB" dirty="0"/>
              <a:t>Data </a:t>
            </a:r>
            <a:r>
              <a:rPr lang="en-GB" dirty="0" smtClean="0"/>
              <a:t>Sources</a:t>
            </a:r>
            <a:endParaRPr lang="en-GB" dirty="0"/>
          </a:p>
        </p:txBody>
      </p:sp>
      <p:sp>
        <p:nvSpPr>
          <p:cNvPr id="128" name="Shape 128"/>
          <p:cNvSpPr txBox="1">
            <a:spLocks noGrp="1"/>
          </p:cNvSpPr>
          <p:nvPr>
            <p:ph type="body" idx="1"/>
          </p:nvPr>
        </p:nvSpPr>
        <p:spPr>
          <a:xfrm>
            <a:off x="311700" y="1229875"/>
            <a:ext cx="7760245" cy="3339000"/>
          </a:xfrm>
          <a:prstGeom prst="rect">
            <a:avLst/>
          </a:prstGeom>
        </p:spPr>
        <p:txBody>
          <a:bodyPr lIns="91425" tIns="91425" rIns="91425" bIns="91425" anchor="t" anchorCtr="0">
            <a:noAutofit/>
          </a:bodyPr>
          <a:lstStyle/>
          <a:p>
            <a:pPr marL="457200" indent="-228600" algn="just">
              <a:spcAft>
                <a:spcPts val="0"/>
              </a:spcAft>
            </a:pPr>
            <a:r>
              <a:rPr lang="en-GB" sz="1800" dirty="0" smtClean="0"/>
              <a:t>Data source for Treatment and Description of treatment from </a:t>
            </a:r>
            <a:r>
              <a:rPr lang="en-GB" sz="1800" dirty="0" err="1"/>
              <a:t>Centers</a:t>
            </a:r>
            <a:r>
              <a:rPr lang="en-GB" sz="1800" dirty="0"/>
              <a:t> for Medicare &amp; Medicaid </a:t>
            </a:r>
            <a:r>
              <a:rPr lang="en-GB" sz="1800" dirty="0" smtClean="0"/>
              <a:t>Services. </a:t>
            </a:r>
            <a:r>
              <a:rPr lang="en-GB" sz="1800" b="1" dirty="0"/>
              <a:t>https://</a:t>
            </a:r>
            <a:r>
              <a:rPr lang="en-GB" sz="1800" b="1" dirty="0" err="1"/>
              <a:t>www.cms.gov</a:t>
            </a:r>
            <a:endParaRPr lang="en-GB" sz="1800" b="1" u="sng" dirty="0">
              <a:hlinkClick r:id="rId3"/>
            </a:endParaRPr>
          </a:p>
          <a:p>
            <a:pPr marL="457200" lvl="0" indent="-228600" algn="just">
              <a:spcAft>
                <a:spcPts val="0"/>
              </a:spcAft>
            </a:pPr>
            <a:r>
              <a:rPr lang="en-GB" sz="1800" dirty="0" smtClean="0"/>
              <a:t>Patient and Employee details </a:t>
            </a:r>
            <a:r>
              <a:rPr lang="en-GB" sz="1800" dirty="0"/>
              <a:t>generated using </a:t>
            </a:r>
            <a:r>
              <a:rPr lang="en-GB" sz="1800" b="1" dirty="0" err="1" smtClean="0"/>
              <a:t>mockaroo.com</a:t>
            </a:r>
            <a:r>
              <a:rPr lang="en-GB" sz="1800" b="1" dirty="0"/>
              <a:t> </a:t>
            </a:r>
            <a:r>
              <a:rPr lang="en-GB" sz="1800" b="1" dirty="0" smtClean="0"/>
              <a:t>(</a:t>
            </a:r>
            <a:r>
              <a:rPr lang="en-GB" sz="1800" dirty="0" err="1" smtClean="0"/>
              <a:t>FirstName</a:t>
            </a:r>
            <a:r>
              <a:rPr lang="en-GB" sz="1800" dirty="0"/>
              <a:t>, </a:t>
            </a:r>
            <a:r>
              <a:rPr lang="en-GB" sz="1800" dirty="0" err="1"/>
              <a:t>LastName</a:t>
            </a:r>
            <a:r>
              <a:rPr lang="en-GB" sz="1800" dirty="0"/>
              <a:t>, Email, </a:t>
            </a:r>
            <a:r>
              <a:rPr lang="en-GB" sz="1800" dirty="0" err="1"/>
              <a:t>StreetAddress</a:t>
            </a:r>
            <a:r>
              <a:rPr lang="en-GB" sz="1800" dirty="0"/>
              <a:t>, </a:t>
            </a:r>
            <a:r>
              <a:rPr lang="en-GB" sz="1800" dirty="0" err="1"/>
              <a:t>Zipcode</a:t>
            </a:r>
            <a:r>
              <a:rPr lang="en-GB" sz="1800" dirty="0"/>
              <a:t>, City, </a:t>
            </a:r>
            <a:r>
              <a:rPr lang="en-GB" sz="1800" dirty="0" smtClean="0"/>
              <a:t>State</a:t>
            </a:r>
            <a:r>
              <a:rPr lang="en-GB" sz="1800" b="1" dirty="0" smtClean="0"/>
              <a:t>)</a:t>
            </a:r>
            <a:r>
              <a:rPr lang="en-GB" sz="1800" dirty="0" smtClean="0"/>
              <a:t>.</a:t>
            </a:r>
          </a:p>
          <a:p>
            <a:pPr marL="457200" lvl="0" indent="-228600" algn="just">
              <a:spcAft>
                <a:spcPts val="0"/>
              </a:spcAft>
            </a:pPr>
            <a:r>
              <a:rPr lang="en-GB" sz="1800" b="1" dirty="0" err="1" smtClean="0"/>
              <a:t>Catalog.data.gov</a:t>
            </a:r>
            <a:endParaRPr lang="en-GB" sz="1800" b="1" dirty="0" smtClean="0"/>
          </a:p>
          <a:p>
            <a:pPr marL="457200" lvl="0" indent="-228600" algn="just">
              <a:spcAft>
                <a:spcPts val="0"/>
              </a:spcAft>
            </a:pPr>
            <a:r>
              <a:rPr lang="en-GB" sz="1800" b="1" dirty="0" err="1" smtClean="0"/>
              <a:t>Data.cms.gov</a:t>
            </a:r>
            <a:endParaRPr lang="en-GB" sz="1800" b="1" dirty="0" smtClean="0"/>
          </a:p>
          <a:p>
            <a:pPr marL="457200" lvl="0" indent="-228600" algn="just">
              <a:spcAft>
                <a:spcPts val="0"/>
              </a:spcAft>
            </a:pPr>
            <a:r>
              <a:rPr lang="en-GB" sz="1800" dirty="0" smtClean="0"/>
              <a:t>Wrote </a:t>
            </a:r>
            <a:r>
              <a:rPr lang="en-GB" sz="1800" dirty="0" err="1" smtClean="0"/>
              <a:t>mysql</a:t>
            </a:r>
            <a:r>
              <a:rPr lang="en-GB" sz="1800" dirty="0" smtClean="0"/>
              <a:t> procedure to cleanse the data and populate certain tables .</a:t>
            </a:r>
          </a:p>
          <a:p>
            <a:pPr marL="457200" indent="-228600" algn="just">
              <a:spcAft>
                <a:spcPts val="0"/>
              </a:spcAft>
            </a:pPr>
            <a:r>
              <a:rPr lang="en-GB" sz="1800" dirty="0"/>
              <a:t>Wrote </a:t>
            </a:r>
            <a:r>
              <a:rPr lang="en-GB" sz="1800" b="1" dirty="0" smtClean="0"/>
              <a:t>scripts</a:t>
            </a:r>
            <a:r>
              <a:rPr lang="en-GB" sz="1800" dirty="0" smtClean="0"/>
              <a:t> to </a:t>
            </a:r>
            <a:r>
              <a:rPr lang="en-GB" sz="1800" dirty="0"/>
              <a:t>do </a:t>
            </a:r>
            <a:r>
              <a:rPr lang="en-GB" sz="1800" dirty="0" smtClean="0"/>
              <a:t>ETL </a:t>
            </a:r>
          </a:p>
          <a:p>
            <a:pPr marL="457200" indent="-228600" algn="just">
              <a:spcAft>
                <a:spcPts val="0"/>
              </a:spcAft>
            </a:pPr>
            <a:endParaRPr lang="en-GB" sz="1800" dirty="0"/>
          </a:p>
          <a:p>
            <a:pPr marL="457200" lvl="0" indent="-228600" algn="just">
              <a:spcAft>
                <a:spcPts val="0"/>
              </a:spcAft>
            </a:pPr>
            <a:endParaRPr lang="en-GB" dirty="0" smtClean="0"/>
          </a:p>
          <a:p>
            <a:pPr marL="457200" lvl="0" indent="-228600" algn="just">
              <a:spcAft>
                <a:spcPts val="0"/>
              </a:spcAft>
            </a:pPr>
            <a:endParaRPr lang="en-GB" dirty="0"/>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Shape 145"/>
          <p:cNvSpPr txBox="1">
            <a:spLocks noGrp="1"/>
          </p:cNvSpPr>
          <p:nvPr>
            <p:ph type="title"/>
          </p:nvPr>
        </p:nvSpPr>
        <p:spPr>
          <a:prstGeom prst="rect">
            <a:avLst/>
          </a:prstGeom>
        </p:spPr>
        <p:txBody>
          <a:bodyPr lIns="91425" tIns="91425" rIns="91425" bIns="91425" anchor="t" anchorCtr="0">
            <a:noAutofit/>
          </a:bodyPr>
          <a:lstStyle/>
          <a:p>
            <a:pPr marL="0" marR="0" lvl="0" indent="0" algn="l" rtl="0">
              <a:lnSpc>
                <a:spcPct val="100000"/>
              </a:lnSpc>
              <a:spcBef>
                <a:spcPts val="0"/>
              </a:spcBef>
              <a:spcAft>
                <a:spcPts val="0"/>
              </a:spcAft>
              <a:buNone/>
            </a:pPr>
            <a:r>
              <a:rPr lang="en-GB" sz="2600"/>
              <a:t>Data Synchronization - Operational to Analytical Tables</a:t>
            </a:r>
          </a:p>
          <a:p>
            <a:pPr lvl="0" rtl="0">
              <a:spcBef>
                <a:spcPts val="0"/>
              </a:spcBef>
              <a:buNone/>
            </a:pPr>
            <a:endParaRPr sz="2400">
              <a:solidFill>
                <a:schemeClr val="dk2"/>
              </a:solidFill>
              <a:latin typeface="Arial"/>
              <a:ea typeface="Arial"/>
              <a:cs typeface="Arial"/>
              <a:sym typeface="Arial"/>
            </a:endParaRPr>
          </a:p>
        </p:txBody>
      </p:sp>
      <p:sp>
        <p:nvSpPr>
          <p:cNvPr id="146" name="Shape 146"/>
          <p:cNvSpPr txBox="1">
            <a:spLocks noGrp="1"/>
          </p:cNvSpPr>
          <p:nvPr>
            <p:ph type="body" idx="1"/>
          </p:nvPr>
        </p:nvSpPr>
        <p:spPr>
          <a:xfrm>
            <a:off x="311700" y="1229875"/>
            <a:ext cx="7203197" cy="3339000"/>
          </a:xfrm>
          <a:prstGeom prst="rect">
            <a:avLst/>
          </a:prstGeom>
        </p:spPr>
        <p:txBody>
          <a:bodyPr lIns="91425" tIns="91425" rIns="91425" bIns="91425" anchor="t" anchorCtr="0">
            <a:noAutofit/>
          </a:bodyPr>
          <a:lstStyle/>
          <a:p>
            <a:pPr marL="457200" lvl="0" indent="-228600" rtl="0">
              <a:spcBef>
                <a:spcPts val="0"/>
              </a:spcBef>
            </a:pPr>
            <a:r>
              <a:rPr lang="en-GB" sz="1600" dirty="0" smtClean="0"/>
              <a:t>Basic strategy is to </a:t>
            </a:r>
            <a:r>
              <a:rPr lang="en-GB" sz="1600" b="1" dirty="0" smtClean="0"/>
              <a:t>select, join, and aggregate </a:t>
            </a:r>
            <a:r>
              <a:rPr lang="en-GB" sz="1600" dirty="0" smtClean="0"/>
              <a:t>data from our operational tables.</a:t>
            </a:r>
          </a:p>
          <a:p>
            <a:pPr marL="457200" lvl="0" indent="-228600" rtl="0">
              <a:spcBef>
                <a:spcPts val="0"/>
              </a:spcBef>
            </a:pPr>
            <a:r>
              <a:rPr lang="en-GB" sz="1600" dirty="0" smtClean="0"/>
              <a:t>Then, </a:t>
            </a:r>
            <a:r>
              <a:rPr lang="en-GB" sz="1600" dirty="0"/>
              <a:t>we insert this data into a analytical </a:t>
            </a:r>
            <a:r>
              <a:rPr lang="en-GB" sz="1600" dirty="0" smtClean="0"/>
              <a:t>table</a:t>
            </a:r>
          </a:p>
          <a:p>
            <a:pPr marL="457200" indent="-228600"/>
            <a:r>
              <a:rPr lang="en-GB" sz="1600" dirty="0"/>
              <a:t>Wrote </a:t>
            </a:r>
            <a:r>
              <a:rPr lang="en-GB" sz="1600" b="1" dirty="0" err="1"/>
              <a:t>mysql</a:t>
            </a:r>
            <a:r>
              <a:rPr lang="en-GB" sz="1600" b="1" dirty="0"/>
              <a:t> event </a:t>
            </a:r>
            <a:r>
              <a:rPr lang="en-GB" sz="1600" dirty="0"/>
              <a:t>that calls </a:t>
            </a:r>
            <a:r>
              <a:rPr lang="en-GB" sz="1600" dirty="0" smtClean="0"/>
              <a:t>various </a:t>
            </a:r>
            <a:r>
              <a:rPr lang="en-GB" sz="1600" b="1" dirty="0" smtClean="0"/>
              <a:t>procedures</a:t>
            </a:r>
            <a:r>
              <a:rPr lang="en-GB" sz="1600" dirty="0" smtClean="0"/>
              <a:t> after certain period of time </a:t>
            </a:r>
            <a:r>
              <a:rPr lang="en-GB" sz="1600" dirty="0"/>
              <a:t>to load data from operational tables to analytical tables and fact tables</a:t>
            </a:r>
            <a:r>
              <a:rPr lang="en-GB" sz="1600" dirty="0" smtClean="0"/>
              <a:t>.</a:t>
            </a:r>
            <a:endParaRPr lang="en-GB" sz="1600" dirty="0"/>
          </a:p>
          <a:p>
            <a:pPr marL="457200" lvl="0" indent="-228600" rtl="0">
              <a:spcBef>
                <a:spcPts val="0"/>
              </a:spcBef>
            </a:pPr>
            <a:r>
              <a:rPr lang="en-GB" sz="1600" dirty="0"/>
              <a:t>Use </a:t>
            </a:r>
            <a:r>
              <a:rPr lang="en-GB" sz="1600" dirty="0" smtClean="0"/>
              <a:t>unique </a:t>
            </a:r>
            <a:r>
              <a:rPr lang="en-GB" sz="1600" dirty="0"/>
              <a:t>constraints on analytical tables to enforce row uniqueness and </a:t>
            </a:r>
            <a:r>
              <a:rPr lang="en-GB" sz="1600" dirty="0" smtClean="0"/>
              <a:t>identity (removed inconsistent data).</a:t>
            </a:r>
            <a:endParaRPr lang="en-GB" sz="1600" dirty="0"/>
          </a:p>
          <a:p>
            <a:pPr lvl="0" rtl="0">
              <a:spcBef>
                <a:spcPts val="0"/>
              </a:spcBef>
              <a:buNone/>
            </a:pPr>
            <a:endParaRPr dirty="0"/>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Shape 151"/>
          <p:cNvSpPr txBox="1">
            <a:spLocks noGrp="1"/>
          </p:cNvSpPr>
          <p:nvPr>
            <p:ph type="title"/>
          </p:nvPr>
        </p:nvSpPr>
        <p:spPr>
          <a:prstGeom prst="rect">
            <a:avLst/>
          </a:prstGeom>
        </p:spPr>
        <p:txBody>
          <a:bodyPr lIns="91425" tIns="91425" rIns="91425" bIns="91425" anchor="t" anchorCtr="0">
            <a:noAutofit/>
          </a:bodyPr>
          <a:lstStyle/>
          <a:p>
            <a:pPr marL="0" marR="0" lvl="0" indent="0" algn="l" rtl="0">
              <a:lnSpc>
                <a:spcPct val="100000"/>
              </a:lnSpc>
              <a:spcBef>
                <a:spcPts val="0"/>
              </a:spcBef>
              <a:spcAft>
                <a:spcPts val="0"/>
              </a:spcAft>
              <a:buNone/>
            </a:pPr>
            <a:r>
              <a:rPr lang="en-GB" sz="2600"/>
              <a:t>Data Synchronization - Operational to Analytical Tables</a:t>
            </a:r>
          </a:p>
          <a:p>
            <a:pPr lvl="0" rtl="0">
              <a:spcBef>
                <a:spcPts val="0"/>
              </a:spcBef>
              <a:buNone/>
            </a:pPr>
            <a:endParaRPr sz="2400">
              <a:solidFill>
                <a:schemeClr val="dk2"/>
              </a:solidFill>
              <a:latin typeface="Arial"/>
              <a:ea typeface="Arial"/>
              <a:cs typeface="Arial"/>
              <a:sym typeface="Arial"/>
            </a:endParaRPr>
          </a:p>
        </p:txBody>
      </p:sp>
      <p:sp>
        <p:nvSpPr>
          <p:cNvPr id="2" name="Text Placeholder 1"/>
          <p:cNvSpPr>
            <a:spLocks noGrp="1"/>
          </p:cNvSpPr>
          <p:nvPr>
            <p:ph type="body" idx="1"/>
          </p:nvPr>
        </p:nvSpPr>
        <p:spPr>
          <a:xfrm>
            <a:off x="3735571" y="1343289"/>
            <a:ext cx="2884969" cy="3339000"/>
          </a:xfrm>
        </p:spPr>
        <p:txBody>
          <a:bodyPr>
            <a:normAutofit fontScale="70000" lnSpcReduction="20000"/>
          </a:bodyPr>
          <a:lstStyle/>
          <a:p>
            <a:endParaRPr lang="en-US" dirty="0" smtClean="0"/>
          </a:p>
          <a:p>
            <a:endParaRPr lang="en-US" dirty="0"/>
          </a:p>
          <a:p>
            <a:endParaRPr lang="en-US" dirty="0"/>
          </a:p>
          <a:p>
            <a:r>
              <a:rPr lang="en-US" dirty="0"/>
              <a:t>DELIMITER ;</a:t>
            </a:r>
            <a:br>
              <a:rPr lang="en-US" dirty="0"/>
            </a:br>
            <a:r>
              <a:rPr lang="en-US" dirty="0" smtClean="0"/>
              <a:t>BEGIN</a:t>
            </a:r>
            <a:endParaRPr lang="en-US" dirty="0"/>
          </a:p>
          <a:p>
            <a:r>
              <a:rPr lang="en-US" dirty="0"/>
              <a:t>DECLARE done INT DEFAULT FALSE;</a:t>
            </a:r>
          </a:p>
          <a:p>
            <a:r>
              <a:rPr lang="en-US" dirty="0" smtClean="0"/>
              <a:t>DECLARE </a:t>
            </a:r>
            <a:r>
              <a:rPr lang="en-US" dirty="0" err="1"/>
              <a:t>pid</a:t>
            </a:r>
            <a:r>
              <a:rPr lang="en-US" dirty="0"/>
              <a:t>, </a:t>
            </a:r>
            <a:r>
              <a:rPr lang="en-US" dirty="0" err="1"/>
              <a:t>eid</a:t>
            </a:r>
            <a:r>
              <a:rPr lang="en-US" dirty="0"/>
              <a:t>, </a:t>
            </a:r>
            <a:r>
              <a:rPr lang="en-US" dirty="0" err="1"/>
              <a:t>charge,tid</a:t>
            </a:r>
            <a:r>
              <a:rPr lang="en-US" dirty="0"/>
              <a:t> INT(11);</a:t>
            </a:r>
          </a:p>
          <a:p>
            <a:r>
              <a:rPr lang="en-US" dirty="0" smtClean="0"/>
              <a:t>DECLARE </a:t>
            </a:r>
            <a:r>
              <a:rPr lang="en-US" dirty="0" err="1"/>
              <a:t>nresult</a:t>
            </a:r>
            <a:r>
              <a:rPr lang="en-US" dirty="0"/>
              <a:t> CURSOR FOR </a:t>
            </a:r>
          </a:p>
          <a:p>
            <a:r>
              <a:rPr lang="en-US" dirty="0"/>
              <a:t>SELECT </a:t>
            </a:r>
            <a:r>
              <a:rPr lang="en-US" dirty="0" err="1"/>
              <a:t>v.Patient_ID</a:t>
            </a:r>
            <a:r>
              <a:rPr lang="en-US" dirty="0"/>
              <a:t> , </a:t>
            </a:r>
            <a:r>
              <a:rPr lang="en-US" dirty="0" err="1"/>
              <a:t>v.Employee_ID</a:t>
            </a:r>
            <a:r>
              <a:rPr lang="en-US" dirty="0"/>
              <a:t> ,</a:t>
            </a:r>
            <a:r>
              <a:rPr lang="en-US" dirty="0" err="1"/>
              <a:t>t.Time_ID</a:t>
            </a:r>
            <a:r>
              <a:rPr lang="en-US" dirty="0"/>
              <a:t>, </a:t>
            </a:r>
            <a:r>
              <a:rPr lang="en-US" dirty="0" err="1"/>
              <a:t>v.Visit_charge</a:t>
            </a:r>
            <a:r>
              <a:rPr lang="en-US" dirty="0"/>
              <a:t> FROM  finalproject1.Time t, finalproject1.Visit1 v WHERE </a:t>
            </a:r>
            <a:r>
              <a:rPr lang="en-US" dirty="0" err="1"/>
              <a:t>t.year</a:t>
            </a:r>
            <a:r>
              <a:rPr lang="en-US" dirty="0"/>
              <a:t> = Year(</a:t>
            </a:r>
            <a:r>
              <a:rPr lang="en-US" dirty="0" err="1"/>
              <a:t>v.time_stamp</a:t>
            </a:r>
            <a:r>
              <a:rPr lang="en-US" dirty="0"/>
              <a:t>) and </a:t>
            </a:r>
            <a:r>
              <a:rPr lang="en-US" dirty="0" err="1"/>
              <a:t>t.month</a:t>
            </a:r>
            <a:r>
              <a:rPr lang="en-US" dirty="0"/>
              <a:t> = Month(</a:t>
            </a:r>
            <a:r>
              <a:rPr lang="en-US" dirty="0" err="1"/>
              <a:t>v.time_stamp</a:t>
            </a:r>
            <a:r>
              <a:rPr lang="en-US" dirty="0"/>
              <a:t>) and </a:t>
            </a:r>
            <a:r>
              <a:rPr lang="en-US" dirty="0" err="1"/>
              <a:t>t.Day_of_year</a:t>
            </a:r>
            <a:r>
              <a:rPr lang="en-US" dirty="0"/>
              <a:t> = </a:t>
            </a:r>
            <a:r>
              <a:rPr lang="en-US" dirty="0" err="1"/>
              <a:t>DayofMonth</a:t>
            </a:r>
            <a:r>
              <a:rPr lang="en-US" dirty="0"/>
              <a:t>(</a:t>
            </a:r>
            <a:r>
              <a:rPr lang="en-US" dirty="0" err="1"/>
              <a:t>v.time_stamp</a:t>
            </a:r>
            <a:r>
              <a:rPr lang="en-US" dirty="0"/>
              <a:t>) ;</a:t>
            </a:r>
          </a:p>
          <a:p>
            <a:r>
              <a:rPr lang="en-US" dirty="0" smtClean="0"/>
              <a:t>DECLARE </a:t>
            </a:r>
            <a:r>
              <a:rPr lang="en-US" dirty="0"/>
              <a:t>CONTINUE HANDLER FOR NOT FOUND SET done = TRUE;</a:t>
            </a:r>
          </a:p>
          <a:p>
            <a:r>
              <a:rPr lang="en-US" dirty="0" smtClean="0"/>
              <a:t>OPEN </a:t>
            </a:r>
            <a:r>
              <a:rPr lang="en-US" dirty="0" err="1"/>
              <a:t>nresult</a:t>
            </a:r>
            <a:r>
              <a:rPr lang="en-US" dirty="0"/>
              <a:t>;</a:t>
            </a:r>
          </a:p>
          <a:p>
            <a:r>
              <a:rPr lang="en-US" dirty="0" err="1"/>
              <a:t>read_loop</a:t>
            </a:r>
            <a:r>
              <a:rPr lang="en-US" dirty="0"/>
              <a:t>: LOOP</a:t>
            </a:r>
          </a:p>
          <a:p>
            <a:r>
              <a:rPr lang="en-US" dirty="0" smtClean="0"/>
              <a:t>FETCH </a:t>
            </a:r>
            <a:r>
              <a:rPr lang="en-US" dirty="0" err="1"/>
              <a:t>nresult</a:t>
            </a:r>
            <a:r>
              <a:rPr lang="en-US" dirty="0"/>
              <a:t> INTO </a:t>
            </a:r>
            <a:r>
              <a:rPr lang="en-US" dirty="0" err="1"/>
              <a:t>pid</a:t>
            </a:r>
            <a:r>
              <a:rPr lang="en-US" dirty="0"/>
              <a:t>, </a:t>
            </a:r>
            <a:r>
              <a:rPr lang="en-US" dirty="0" err="1"/>
              <a:t>eid</a:t>
            </a:r>
            <a:r>
              <a:rPr lang="en-US" dirty="0"/>
              <a:t> , </a:t>
            </a:r>
            <a:r>
              <a:rPr lang="en-US" dirty="0" err="1"/>
              <a:t>tid</a:t>
            </a:r>
            <a:r>
              <a:rPr lang="en-US" dirty="0"/>
              <a:t>, charge ;</a:t>
            </a:r>
          </a:p>
          <a:p>
            <a:r>
              <a:rPr lang="en-US" dirty="0"/>
              <a:t>IF done THEN</a:t>
            </a:r>
          </a:p>
          <a:p>
            <a:r>
              <a:rPr lang="en-US" dirty="0"/>
              <a:t>LEAVE </a:t>
            </a:r>
            <a:r>
              <a:rPr lang="en-US" dirty="0" err="1"/>
              <a:t>read_loop</a:t>
            </a:r>
            <a:r>
              <a:rPr lang="en-US" dirty="0"/>
              <a:t>;</a:t>
            </a:r>
          </a:p>
          <a:p>
            <a:r>
              <a:rPr lang="en-US" dirty="0"/>
              <a:t>END IF;</a:t>
            </a:r>
          </a:p>
          <a:p>
            <a:r>
              <a:rPr lang="en-US" dirty="0" smtClean="0"/>
              <a:t>insert </a:t>
            </a:r>
            <a:r>
              <a:rPr lang="en-US" dirty="0"/>
              <a:t>into finalproject1.treatment_fact  Values ( </a:t>
            </a:r>
            <a:r>
              <a:rPr lang="en-US" dirty="0" err="1"/>
              <a:t>eid</a:t>
            </a:r>
            <a:r>
              <a:rPr lang="en-US" dirty="0"/>
              <a:t>, </a:t>
            </a:r>
            <a:r>
              <a:rPr lang="en-US" dirty="0" err="1"/>
              <a:t>pid</a:t>
            </a:r>
            <a:r>
              <a:rPr lang="en-US" dirty="0"/>
              <a:t> , </a:t>
            </a:r>
            <a:r>
              <a:rPr lang="en-US" dirty="0" err="1"/>
              <a:t>tid</a:t>
            </a:r>
            <a:r>
              <a:rPr lang="en-US" dirty="0"/>
              <a:t>, charge);</a:t>
            </a:r>
          </a:p>
          <a:p>
            <a:r>
              <a:rPr lang="en-US" dirty="0"/>
              <a:t> </a:t>
            </a:r>
            <a:r>
              <a:rPr lang="en-US" dirty="0" smtClean="0"/>
              <a:t>END </a:t>
            </a:r>
            <a:r>
              <a:rPr lang="en-US" dirty="0"/>
              <a:t>LOOP;</a:t>
            </a:r>
          </a:p>
          <a:p>
            <a:r>
              <a:rPr lang="en-US" dirty="0"/>
              <a:t>CLOSE </a:t>
            </a:r>
            <a:r>
              <a:rPr lang="en-US" dirty="0" err="1"/>
              <a:t>nresult</a:t>
            </a:r>
            <a:r>
              <a:rPr lang="en-US" dirty="0"/>
              <a:t>;</a:t>
            </a:r>
          </a:p>
          <a:p>
            <a:r>
              <a:rPr lang="en-US" dirty="0"/>
              <a:t>END</a:t>
            </a:r>
          </a:p>
          <a:p>
            <a:endParaRPr lang="en-US" dirty="0"/>
          </a:p>
        </p:txBody>
      </p:sp>
      <p:sp>
        <p:nvSpPr>
          <p:cNvPr id="3" name="Rectangle 2"/>
          <p:cNvSpPr/>
          <p:nvPr/>
        </p:nvSpPr>
        <p:spPr>
          <a:xfrm>
            <a:off x="439021" y="1750905"/>
            <a:ext cx="2998570" cy="2523768"/>
          </a:xfrm>
          <a:prstGeom prst="rect">
            <a:avLst/>
          </a:prstGeom>
        </p:spPr>
        <p:txBody>
          <a:bodyPr wrap="square">
            <a:spAutoFit/>
          </a:bodyPr>
          <a:lstStyle/>
          <a:p>
            <a:r>
              <a:rPr lang="en-US" sz="1200" dirty="0"/>
              <a:t>DELIMITER |</a:t>
            </a:r>
          </a:p>
          <a:p>
            <a:r>
              <a:rPr lang="en-US" sz="1200" dirty="0"/>
              <a:t>CREATE EVENT </a:t>
            </a:r>
            <a:r>
              <a:rPr lang="en-US" sz="1200" dirty="0" err="1"/>
              <a:t>myevent</a:t>
            </a:r>
            <a:endParaRPr lang="en-US" sz="1200" dirty="0"/>
          </a:p>
          <a:p>
            <a:r>
              <a:rPr lang="en-US" sz="1200" dirty="0"/>
              <a:t>    ON SCHEDULE EVERY 1 WEEK STARTS '2016-11-30 03:00:00'</a:t>
            </a:r>
          </a:p>
          <a:p>
            <a:r>
              <a:rPr lang="en-US" sz="1200" dirty="0"/>
              <a:t>    DO</a:t>
            </a:r>
          </a:p>
          <a:p>
            <a:r>
              <a:rPr lang="en-US" sz="1200" dirty="0"/>
              <a:t>      BEGIN</a:t>
            </a:r>
          </a:p>
          <a:p>
            <a:r>
              <a:rPr lang="en-US" sz="1200" dirty="0"/>
              <a:t>        CALL </a:t>
            </a:r>
            <a:r>
              <a:rPr lang="en-US" sz="1200" dirty="0" err="1"/>
              <a:t>populate_analyticalTables</a:t>
            </a:r>
            <a:r>
              <a:rPr lang="en-US" sz="1200" dirty="0"/>
              <a:t>();</a:t>
            </a:r>
          </a:p>
          <a:p>
            <a:r>
              <a:rPr lang="en-US" sz="1200" dirty="0"/>
              <a:t>        CALL </a:t>
            </a:r>
            <a:r>
              <a:rPr lang="en-US" sz="1200" dirty="0" err="1"/>
              <a:t>populate_recordFactTable</a:t>
            </a:r>
            <a:r>
              <a:rPr lang="en-US" sz="1200" dirty="0"/>
              <a:t>();</a:t>
            </a:r>
          </a:p>
          <a:p>
            <a:r>
              <a:rPr lang="en-US" sz="1200" dirty="0"/>
              <a:t>        CALL </a:t>
            </a:r>
            <a:r>
              <a:rPr lang="en-US" sz="1200" dirty="0" err="1"/>
              <a:t>populate_treatmentFactTable</a:t>
            </a:r>
            <a:r>
              <a:rPr lang="en-US" sz="1200" dirty="0"/>
              <a:t>();</a:t>
            </a:r>
          </a:p>
          <a:p>
            <a:r>
              <a:rPr lang="en-US" sz="1200" dirty="0"/>
              <a:t>        CALL </a:t>
            </a:r>
            <a:r>
              <a:rPr lang="en-US" sz="1200" dirty="0" err="1"/>
              <a:t>populate_stayFactTable</a:t>
            </a:r>
            <a:r>
              <a:rPr lang="en-US" sz="1200" dirty="0"/>
              <a:t>();</a:t>
            </a:r>
          </a:p>
          <a:p>
            <a:r>
              <a:rPr lang="en-US" sz="1200" dirty="0"/>
              <a:t>             END |</a:t>
            </a:r>
          </a:p>
          <a:p>
            <a:endParaRPr lang="en-US" dirty="0"/>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5" name="Shape 109"/>
          <p:cNvSpPr txBox="1">
            <a:spLocks noGrp="1"/>
          </p:cNvSpPr>
          <p:nvPr>
            <p:ph type="title"/>
          </p:nvPr>
        </p:nvSpPr>
        <p:spPr>
          <a:xfrm>
            <a:off x="90302" y="115023"/>
            <a:ext cx="8520600" cy="607800"/>
          </a:xfrm>
          <a:prstGeom prst="rect">
            <a:avLst/>
          </a:prstGeom>
        </p:spPr>
        <p:txBody>
          <a:bodyPr lIns="91425" tIns="91425" rIns="91425" bIns="91425" anchor="t" anchorCtr="0">
            <a:noAutofit/>
          </a:bodyPr>
          <a:lstStyle/>
          <a:p>
            <a:pPr lvl="0" rtl="0">
              <a:spcBef>
                <a:spcPts val="0"/>
              </a:spcBef>
              <a:buNone/>
            </a:pPr>
            <a:r>
              <a:rPr lang="en-GB"/>
              <a:t>ER Diagram</a:t>
            </a:r>
          </a:p>
        </p:txBody>
      </p:sp>
      <p:pic>
        <p:nvPicPr>
          <p:cNvPr id="3" name="Picture 2" descr="erdplus-diagram (7).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302" y="722823"/>
            <a:ext cx="8349427" cy="4195541"/>
          </a:xfrm>
          <a:prstGeom prst="rect">
            <a:avLst/>
          </a:prstGeom>
        </p:spPr>
      </p:pic>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6" name="Shape 116"/>
          <p:cNvSpPr txBox="1">
            <a:spLocks noGrp="1"/>
          </p:cNvSpPr>
          <p:nvPr>
            <p:ph type="title"/>
          </p:nvPr>
        </p:nvSpPr>
        <p:spPr>
          <a:xfrm>
            <a:off x="17150" y="-76200"/>
            <a:ext cx="8520600" cy="607800"/>
          </a:xfrm>
          <a:prstGeom prst="rect">
            <a:avLst/>
          </a:prstGeom>
        </p:spPr>
        <p:txBody>
          <a:bodyPr lIns="91425" tIns="91425" rIns="91425" bIns="91425" anchor="t" anchorCtr="0">
            <a:noAutofit/>
          </a:bodyPr>
          <a:lstStyle/>
          <a:p>
            <a:pPr lvl="0" rtl="0">
              <a:spcBef>
                <a:spcPts val="0"/>
              </a:spcBef>
              <a:buNone/>
            </a:pPr>
            <a:r>
              <a:rPr lang="en-GB"/>
              <a:t>Relational Schema</a:t>
            </a:r>
          </a:p>
        </p:txBody>
      </p:sp>
      <p:pic>
        <p:nvPicPr>
          <p:cNvPr id="3" name="Picture 2" descr="erdplus-diagram (8).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9364" y="531600"/>
            <a:ext cx="8024091" cy="4271309"/>
          </a:xfrm>
          <a:prstGeom prst="rect">
            <a:avLst/>
          </a:prstGeom>
        </p:spPr>
      </p:pic>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Shape 121"/>
          <p:cNvSpPr txBox="1">
            <a:spLocks noGrp="1"/>
          </p:cNvSpPr>
          <p:nvPr>
            <p:ph type="title"/>
          </p:nvPr>
        </p:nvSpPr>
        <p:spPr>
          <a:xfrm>
            <a:off x="59500" y="-85325"/>
            <a:ext cx="8520600" cy="607800"/>
          </a:xfrm>
          <a:prstGeom prst="rect">
            <a:avLst/>
          </a:prstGeom>
        </p:spPr>
        <p:txBody>
          <a:bodyPr lIns="91425" tIns="91425" rIns="91425" bIns="91425" anchor="t" anchorCtr="0">
            <a:noAutofit/>
          </a:bodyPr>
          <a:lstStyle/>
          <a:p>
            <a:pPr lvl="0" rtl="0">
              <a:spcBef>
                <a:spcPts val="0"/>
              </a:spcBef>
              <a:buNone/>
            </a:pPr>
            <a:r>
              <a:rPr lang="en-GB" dirty="0"/>
              <a:t>Star Schema</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936" y="534020"/>
            <a:ext cx="7598682" cy="4438729"/>
          </a:xfrm>
          <a:prstGeom prst="rect">
            <a:avLst/>
          </a:prstGeom>
        </p:spPr>
      </p:pic>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theme/theme1.xml><?xml version="1.0" encoding="utf-8"?>
<a:theme xmlns:a="http://schemas.openxmlformats.org/drawingml/2006/main" name="View">
  <a:themeElements>
    <a:clrScheme name="View">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View">
      <a:majorFont>
        <a:latin typeface="Century Schoolbook"/>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 xmlns:thm15="http://schemas.microsoft.com/office/thememl/2012/main" name="View" id="{BA0EB5A6-F2D4-4F82-977B-64ADEE4A2A69}" vid="{3969A8A2-35DB-4E3B-8885-16FD20568674}"/>
    </a:ext>
  </a:ext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View</Template>
  <TotalTime>1877</TotalTime>
  <Words>771</Words>
  <Application>Microsoft Macintosh PowerPoint</Application>
  <PresentationFormat>On-screen Show (16:9)</PresentationFormat>
  <Paragraphs>132</Paragraphs>
  <Slides>24</Slides>
  <Notes>19</Notes>
  <HiddenSlides>0</HiddenSlides>
  <MMClips>0</MMClips>
  <ScaleCrop>false</ScaleCrop>
  <HeadingPairs>
    <vt:vector size="4" baseType="variant">
      <vt:variant>
        <vt:lpstr>Theme</vt:lpstr>
      </vt:variant>
      <vt:variant>
        <vt:i4>1</vt:i4>
      </vt:variant>
      <vt:variant>
        <vt:lpstr>Slide Titles</vt:lpstr>
      </vt:variant>
      <vt:variant>
        <vt:i4>24</vt:i4>
      </vt:variant>
    </vt:vector>
  </HeadingPairs>
  <TitlesOfParts>
    <vt:vector size="25" baseType="lpstr">
      <vt:lpstr>View</vt:lpstr>
      <vt:lpstr>Cmpe 226 - Database Project  Hospital Management &amp; Alert System</vt:lpstr>
      <vt:lpstr>Application Description</vt:lpstr>
      <vt:lpstr>Database and Dataset</vt:lpstr>
      <vt:lpstr>Data Sources</vt:lpstr>
      <vt:lpstr>Data Synchronization - Operational to Analytical Tables </vt:lpstr>
      <vt:lpstr>Data Synchronization - Operational to Analytical Tables </vt:lpstr>
      <vt:lpstr>ER Diagram</vt:lpstr>
      <vt:lpstr>Relational Schema</vt:lpstr>
      <vt:lpstr>Star Schema</vt:lpstr>
      <vt:lpstr>PowerPoint Presentation</vt:lpstr>
      <vt:lpstr>Operational Queries</vt:lpstr>
      <vt:lpstr>Operational Queries</vt:lpstr>
      <vt:lpstr>Operational Queries</vt:lpstr>
      <vt:lpstr>Operational Queries</vt:lpstr>
      <vt:lpstr>Operational Queries</vt:lpstr>
      <vt:lpstr>Operational Queries</vt:lpstr>
      <vt:lpstr>Operational Queries</vt:lpstr>
      <vt:lpstr>PowerPoint Presentation</vt:lpstr>
      <vt:lpstr>PowerPoint Presentation</vt:lpstr>
      <vt:lpstr>PowerPoint Presentation</vt:lpstr>
      <vt:lpstr>OLAP Queries</vt:lpstr>
      <vt:lpstr>PowerPoint Presentation</vt:lpstr>
      <vt:lpstr>OLAP Queries</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Cmpe 226 - Database Project </dc:title>
  <cp:lastModifiedBy>Devashish Badlani</cp:lastModifiedBy>
  <cp:revision>42</cp:revision>
  <dcterms:modified xsi:type="dcterms:W3CDTF">2016-12-01T07:48:01Z</dcterms:modified>
</cp:coreProperties>
</file>